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73" r:id="rId4"/>
    <p:sldId id="258" r:id="rId5"/>
    <p:sldId id="274" r:id="rId6"/>
    <p:sldId id="259" r:id="rId7"/>
    <p:sldId id="260" r:id="rId8"/>
    <p:sldId id="261" r:id="rId9"/>
    <p:sldId id="265" r:id="rId10"/>
    <p:sldId id="268" r:id="rId11"/>
    <p:sldId id="276" r:id="rId12"/>
    <p:sldId id="288" r:id="rId13"/>
    <p:sldId id="270" r:id="rId14"/>
    <p:sldId id="277" r:id="rId15"/>
    <p:sldId id="280" r:id="rId16"/>
    <p:sldId id="279" r:id="rId17"/>
    <p:sldId id="281" r:id="rId18"/>
    <p:sldId id="282" r:id="rId19"/>
    <p:sldId id="283" r:id="rId20"/>
    <p:sldId id="285" r:id="rId21"/>
    <p:sldId id="286" r:id="rId22"/>
    <p:sldId id="287" r:id="rId23"/>
    <p:sldId id="289" r:id="rId24"/>
    <p:sldId id="275" r:id="rId25"/>
    <p:sldId id="272" r:id="rId26"/>
    <p:sldId id="290" r:id="rId27"/>
    <p:sldId id="291" r:id="rId28"/>
    <p:sldId id="292" r:id="rId29"/>
    <p:sldId id="293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5CE"/>
    <a:srgbClr val="134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2"/>
    <p:restoredTop sz="86377"/>
  </p:normalViewPr>
  <p:slideViewPr>
    <p:cSldViewPr snapToGrid="0">
      <p:cViewPr varScale="1">
        <p:scale>
          <a:sx n="99" d="100"/>
          <a:sy n="99" d="100"/>
        </p:scale>
        <p:origin x="704" y="176"/>
      </p:cViewPr>
      <p:guideLst/>
    </p:cSldViewPr>
  </p:slideViewPr>
  <p:outlineViewPr>
    <p:cViewPr>
      <p:scale>
        <a:sx n="33" d="100"/>
        <a:sy n="33" d="100"/>
      </p:scale>
      <p:origin x="-8" y="-106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slide" Target="../slides/slide17.xml"/><Relationship Id="rId1" Type="http://schemas.openxmlformats.org/officeDocument/2006/relationships/slide" Target="../slides/slide14.xml"/><Relationship Id="rId5" Type="http://schemas.openxmlformats.org/officeDocument/2006/relationships/slide" Target="../slides/slide20.xml"/><Relationship Id="rId4" Type="http://schemas.openxmlformats.org/officeDocument/2006/relationships/slide" Target="../slides/slide1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48184-122D-3240-BAF0-29866CC16D4B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87E90E9D-3EDC-2E4A-A2AD-761967175890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Schroten</a:t>
          </a:r>
          <a:endParaRPr lang="de-DE" dirty="0">
            <a:solidFill>
              <a:schemeClr val="bg1"/>
            </a:solidFill>
          </a:endParaRPr>
        </a:p>
      </dgm:t>
    </dgm:pt>
    <dgm:pt modelId="{5A7F1F3F-7A6C-344A-9F6E-A24CFD6E822D}" type="parTrans" cxnId="{BFB7BA55-EF77-E54A-9596-6F940C438198}">
      <dgm:prSet/>
      <dgm:spPr/>
      <dgm:t>
        <a:bodyPr/>
        <a:lstStyle/>
        <a:p>
          <a:endParaRPr lang="de-DE"/>
        </a:p>
      </dgm:t>
    </dgm:pt>
    <dgm:pt modelId="{E1E61146-8BC6-F944-80DE-8811B7DB7670}" type="sibTrans" cxnId="{BFB7BA55-EF77-E54A-9596-6F940C438198}">
      <dgm:prSet/>
      <dgm:spPr/>
      <dgm:t>
        <a:bodyPr/>
        <a:lstStyle/>
        <a:p>
          <a:endParaRPr lang="de-DE"/>
        </a:p>
      </dgm:t>
    </dgm:pt>
    <dgm:pt modelId="{07C7ECCF-86C9-104E-9F2D-C7BE75196482}">
      <dgm:prSet/>
      <dgm:spPr/>
      <dgm:t>
        <a:bodyPr/>
        <a:lstStyle/>
        <a:p>
          <a:r>
            <a:rPr lang="de-DE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Maischen</a:t>
          </a:r>
          <a:endParaRPr lang="de-DE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56FE930-2F9A-874C-9406-754268BCA85D}" type="parTrans" cxnId="{BF09208C-557F-6D4A-B6CA-330E1D5A8BB6}">
      <dgm:prSet/>
      <dgm:spPr/>
      <dgm:t>
        <a:bodyPr/>
        <a:lstStyle/>
        <a:p>
          <a:endParaRPr lang="de-DE"/>
        </a:p>
      </dgm:t>
    </dgm:pt>
    <dgm:pt modelId="{345038E9-C16A-DF4D-BB17-99B48C24FC23}" type="sibTrans" cxnId="{BF09208C-557F-6D4A-B6CA-330E1D5A8BB6}">
      <dgm:prSet/>
      <dgm:spPr/>
      <dgm:t>
        <a:bodyPr/>
        <a:lstStyle/>
        <a:p>
          <a:endParaRPr lang="de-DE"/>
        </a:p>
      </dgm:t>
    </dgm:pt>
    <dgm:pt modelId="{4CE11C3F-2EF5-884A-94B6-8A52BF09D7AA}">
      <dgm:prSet/>
      <dgm:spPr/>
      <dgm:t>
        <a:bodyPr/>
        <a:lstStyle/>
        <a:p>
          <a:r>
            <a:rPr lang="de-DE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Läutern</a:t>
          </a:r>
          <a:endParaRPr lang="de-DE" dirty="0">
            <a:solidFill>
              <a:schemeClr val="bg1"/>
            </a:solidFill>
          </a:endParaRPr>
        </a:p>
      </dgm:t>
    </dgm:pt>
    <dgm:pt modelId="{ED63AE97-8B38-104F-B481-985319CC339C}" type="parTrans" cxnId="{E53E93A1-CC87-7E49-B819-564F18788EFA}">
      <dgm:prSet/>
      <dgm:spPr/>
      <dgm:t>
        <a:bodyPr/>
        <a:lstStyle/>
        <a:p>
          <a:endParaRPr lang="de-DE"/>
        </a:p>
      </dgm:t>
    </dgm:pt>
    <dgm:pt modelId="{4EAFF46F-2E6A-584E-9025-8E65423B17FF}" type="sibTrans" cxnId="{E53E93A1-CC87-7E49-B819-564F18788EFA}">
      <dgm:prSet/>
      <dgm:spPr/>
      <dgm:t>
        <a:bodyPr/>
        <a:lstStyle/>
        <a:p>
          <a:endParaRPr lang="de-DE"/>
        </a:p>
      </dgm:t>
    </dgm:pt>
    <dgm:pt modelId="{52D89021-E389-D94A-9072-5004C0FC7489}">
      <dgm:prSet/>
      <dgm:spPr/>
      <dgm:t>
        <a:bodyPr/>
        <a:lstStyle/>
        <a:p>
          <a:r>
            <a:rPr lang="de-DE" dirty="0">
              <a:solidFill>
                <a:schemeClr val="bg1"/>
              </a:solidFill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Kochen</a:t>
          </a:r>
          <a:endParaRPr lang="de-DE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39A72E5D-F758-304F-BA17-6924A0E66A84}" type="parTrans" cxnId="{B9D82FCC-8FA6-F945-90CB-D2F9CC78BEA0}">
      <dgm:prSet/>
      <dgm:spPr/>
      <dgm:t>
        <a:bodyPr/>
        <a:lstStyle/>
        <a:p>
          <a:endParaRPr lang="de-DE"/>
        </a:p>
      </dgm:t>
    </dgm:pt>
    <dgm:pt modelId="{9E06B295-7C96-9045-BFA4-BC7CAC6D2BAC}" type="sibTrans" cxnId="{B9D82FCC-8FA6-F945-90CB-D2F9CC78BEA0}">
      <dgm:prSet/>
      <dgm:spPr/>
      <dgm:t>
        <a:bodyPr/>
        <a:lstStyle/>
        <a:p>
          <a:endParaRPr lang="de-DE"/>
        </a:p>
      </dgm:t>
    </dgm:pt>
    <dgm:pt modelId="{2C43C882-3E43-204D-BBAF-27CC6577E578}">
      <dgm:prSet/>
      <dgm:spPr/>
      <dgm:t>
        <a:bodyPr/>
        <a:lstStyle/>
        <a:p>
          <a:r>
            <a:rPr lang="de-DE" dirty="0">
              <a:solidFill>
                <a:schemeClr val="bg1"/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Whirlpool</a:t>
          </a:r>
          <a:endParaRPr lang="de-DE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0DB39DF-67FF-5248-B092-2AC682EB87AA}" type="parTrans" cxnId="{A3F33F80-3217-D047-A726-E8D2E835772A}">
      <dgm:prSet/>
      <dgm:spPr/>
      <dgm:t>
        <a:bodyPr/>
        <a:lstStyle/>
        <a:p>
          <a:endParaRPr lang="de-DE"/>
        </a:p>
      </dgm:t>
    </dgm:pt>
    <dgm:pt modelId="{5C42D8E7-A6F7-4D40-A5AC-62C8DABADB83}" type="sibTrans" cxnId="{A3F33F80-3217-D047-A726-E8D2E835772A}">
      <dgm:prSet/>
      <dgm:spPr/>
      <dgm:t>
        <a:bodyPr/>
        <a:lstStyle/>
        <a:p>
          <a:endParaRPr lang="de-DE"/>
        </a:p>
      </dgm:t>
    </dgm:pt>
    <dgm:pt modelId="{C07AF74A-F206-3140-9A9D-8DA0ACCAF4F1}">
      <dgm:prSet/>
      <dgm:spPr/>
      <dgm:t>
        <a:bodyPr/>
        <a:lstStyle/>
        <a:p>
          <a:r>
            <a:rPr lang="de-DE" dirty="0">
              <a:solidFill>
                <a:schemeClr val="bg1"/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Kühlen</a:t>
          </a:r>
          <a:endParaRPr lang="de-DE" dirty="0">
            <a:solidFill>
              <a:schemeClr val="bg1"/>
            </a:solidFill>
          </a:endParaRPr>
        </a:p>
      </dgm:t>
    </dgm:pt>
    <dgm:pt modelId="{1F1B5B0C-D459-F04D-A114-5006DA26164B}" type="parTrans" cxnId="{6331717D-46D2-F94D-8145-F121EDCC93A3}">
      <dgm:prSet/>
      <dgm:spPr/>
      <dgm:t>
        <a:bodyPr/>
        <a:lstStyle/>
        <a:p>
          <a:endParaRPr lang="de-DE"/>
        </a:p>
      </dgm:t>
    </dgm:pt>
    <dgm:pt modelId="{0B410E33-C4A5-3342-BCFC-C7C6EB2DCCBA}" type="sibTrans" cxnId="{6331717D-46D2-F94D-8145-F121EDCC93A3}">
      <dgm:prSet/>
      <dgm:spPr/>
      <dgm:t>
        <a:bodyPr/>
        <a:lstStyle/>
        <a:p>
          <a:endParaRPr lang="de-DE"/>
        </a:p>
      </dgm:t>
    </dgm:pt>
    <dgm:pt modelId="{4B4EF29E-AE6C-154D-B65D-86A5181A4422}">
      <dgm:prSet/>
      <dgm:spPr/>
      <dgm:t>
        <a:bodyPr/>
        <a:lstStyle/>
        <a:p>
          <a:r>
            <a:rPr lang="de-DE" dirty="0">
              <a:solidFill>
                <a:schemeClr val="bg1"/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Gären</a:t>
          </a:r>
          <a:endParaRPr lang="de-DE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6B4F5403-51AF-DB49-A9D6-ACE296BAC8D0}" type="parTrans" cxnId="{A30F363C-D60D-BD4B-8D93-270229AAFA5F}">
      <dgm:prSet/>
      <dgm:spPr/>
      <dgm:t>
        <a:bodyPr/>
        <a:lstStyle/>
        <a:p>
          <a:endParaRPr lang="de-DE"/>
        </a:p>
      </dgm:t>
    </dgm:pt>
    <dgm:pt modelId="{DCABD4A5-17F7-2C41-9692-D74072CE1074}" type="sibTrans" cxnId="{A30F363C-D60D-BD4B-8D93-270229AAFA5F}">
      <dgm:prSet/>
      <dgm:spPr/>
      <dgm:t>
        <a:bodyPr/>
        <a:lstStyle/>
        <a:p>
          <a:endParaRPr lang="de-DE"/>
        </a:p>
      </dgm:t>
    </dgm:pt>
    <dgm:pt modelId="{5C6AB4F2-9CCB-B042-8A5A-24A198FB16B4}" type="pres">
      <dgm:prSet presAssocID="{51748184-122D-3240-BAF0-29866CC16D4B}" presName="Name0" presStyleCnt="0">
        <dgm:presLayoutVars>
          <dgm:dir/>
          <dgm:resizeHandles val="exact"/>
        </dgm:presLayoutVars>
      </dgm:prSet>
      <dgm:spPr/>
    </dgm:pt>
    <dgm:pt modelId="{34DCAAE0-8430-994F-852D-8C6DAFB70A76}" type="pres">
      <dgm:prSet presAssocID="{87E90E9D-3EDC-2E4A-A2AD-761967175890}" presName="parTxOnly" presStyleLbl="node1" presStyleIdx="0" presStyleCnt="7" custScaleX="126575">
        <dgm:presLayoutVars>
          <dgm:bulletEnabled val="1"/>
        </dgm:presLayoutVars>
      </dgm:prSet>
      <dgm:spPr/>
    </dgm:pt>
    <dgm:pt modelId="{C545574D-8F08-7B4D-BC44-C713A1175812}" type="pres">
      <dgm:prSet presAssocID="{E1E61146-8BC6-F944-80DE-8811B7DB7670}" presName="parSpace" presStyleCnt="0"/>
      <dgm:spPr/>
    </dgm:pt>
    <dgm:pt modelId="{5888A9F8-555A-AF40-A352-AC1301463203}" type="pres">
      <dgm:prSet presAssocID="{07C7ECCF-86C9-104E-9F2D-C7BE75196482}" presName="parTxOnly" presStyleLbl="node1" presStyleIdx="1" presStyleCnt="7" custScaleX="108392">
        <dgm:presLayoutVars>
          <dgm:bulletEnabled val="1"/>
        </dgm:presLayoutVars>
      </dgm:prSet>
      <dgm:spPr/>
    </dgm:pt>
    <dgm:pt modelId="{207E9664-CF17-C942-ABCB-430519B46AC4}" type="pres">
      <dgm:prSet presAssocID="{345038E9-C16A-DF4D-BB17-99B48C24FC23}" presName="parSpace" presStyleCnt="0"/>
      <dgm:spPr/>
    </dgm:pt>
    <dgm:pt modelId="{AA113BA3-0ED5-AE49-BEEB-227764321C8D}" type="pres">
      <dgm:prSet presAssocID="{4CE11C3F-2EF5-884A-94B6-8A52BF09D7AA}" presName="parTxOnly" presStyleLbl="node1" presStyleIdx="2" presStyleCnt="7" custScaleX="131134">
        <dgm:presLayoutVars>
          <dgm:bulletEnabled val="1"/>
        </dgm:presLayoutVars>
      </dgm:prSet>
      <dgm:spPr/>
    </dgm:pt>
    <dgm:pt modelId="{1F42DBA8-811D-FF41-995B-F38452F49435}" type="pres">
      <dgm:prSet presAssocID="{4EAFF46F-2E6A-584E-9025-8E65423B17FF}" presName="parSpace" presStyleCnt="0"/>
      <dgm:spPr/>
    </dgm:pt>
    <dgm:pt modelId="{6F097B23-278A-1E42-B4B9-2F79F50E1337}" type="pres">
      <dgm:prSet presAssocID="{52D89021-E389-D94A-9072-5004C0FC7489}" presName="parTxOnly" presStyleLbl="node1" presStyleIdx="3" presStyleCnt="7" custScaleX="123499">
        <dgm:presLayoutVars>
          <dgm:bulletEnabled val="1"/>
        </dgm:presLayoutVars>
      </dgm:prSet>
      <dgm:spPr/>
    </dgm:pt>
    <dgm:pt modelId="{6F5A06A5-3292-BC49-9971-E63150E7A847}" type="pres">
      <dgm:prSet presAssocID="{9E06B295-7C96-9045-BFA4-BC7CAC6D2BAC}" presName="parSpace" presStyleCnt="0"/>
      <dgm:spPr/>
    </dgm:pt>
    <dgm:pt modelId="{0D3CE707-C6DE-A445-B7D2-1479470DE0E6}" type="pres">
      <dgm:prSet presAssocID="{2C43C882-3E43-204D-BBAF-27CC6577E578}" presName="parTxOnly" presStyleLbl="node1" presStyleIdx="4" presStyleCnt="7">
        <dgm:presLayoutVars>
          <dgm:bulletEnabled val="1"/>
        </dgm:presLayoutVars>
      </dgm:prSet>
      <dgm:spPr/>
    </dgm:pt>
    <dgm:pt modelId="{93962E13-8612-EE4C-90AB-4C892682A4E3}" type="pres">
      <dgm:prSet presAssocID="{5C42D8E7-A6F7-4D40-A5AC-62C8DABADB83}" presName="parSpace" presStyleCnt="0"/>
      <dgm:spPr/>
    </dgm:pt>
    <dgm:pt modelId="{022F8F89-9C0B-6C4E-90A0-4994B924E9C6}" type="pres">
      <dgm:prSet presAssocID="{C07AF74A-F206-3140-9A9D-8DA0ACCAF4F1}" presName="parTxOnly" presStyleLbl="node1" presStyleIdx="5" presStyleCnt="7" custScaleX="89628">
        <dgm:presLayoutVars>
          <dgm:bulletEnabled val="1"/>
        </dgm:presLayoutVars>
      </dgm:prSet>
      <dgm:spPr/>
    </dgm:pt>
    <dgm:pt modelId="{3CE5F2EE-13AA-5A47-8622-471A7DABC7D5}" type="pres">
      <dgm:prSet presAssocID="{0B410E33-C4A5-3342-BCFC-C7C6EB2DCCBA}" presName="parSpace" presStyleCnt="0"/>
      <dgm:spPr/>
    </dgm:pt>
    <dgm:pt modelId="{2FD2D28C-F342-C244-A293-BF0FA0257BD1}" type="pres">
      <dgm:prSet presAssocID="{4B4EF29E-AE6C-154D-B65D-86A5181A4422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90193333-E0F3-BB41-BB38-097AD77EEDC2}" type="presOf" srcId="{07C7ECCF-86C9-104E-9F2D-C7BE75196482}" destId="{5888A9F8-555A-AF40-A352-AC1301463203}" srcOrd="0" destOrd="0" presId="urn:microsoft.com/office/officeart/2005/8/layout/hChevron3"/>
    <dgm:cxn modelId="{A30F363C-D60D-BD4B-8D93-270229AAFA5F}" srcId="{51748184-122D-3240-BAF0-29866CC16D4B}" destId="{4B4EF29E-AE6C-154D-B65D-86A5181A4422}" srcOrd="6" destOrd="0" parTransId="{6B4F5403-51AF-DB49-A9D6-ACE296BAC8D0}" sibTransId="{DCABD4A5-17F7-2C41-9692-D74072CE1074}"/>
    <dgm:cxn modelId="{D5BE9750-FEE9-2D48-8B85-200B9013C204}" type="presOf" srcId="{87E90E9D-3EDC-2E4A-A2AD-761967175890}" destId="{34DCAAE0-8430-994F-852D-8C6DAFB70A76}" srcOrd="0" destOrd="0" presId="urn:microsoft.com/office/officeart/2005/8/layout/hChevron3"/>
    <dgm:cxn modelId="{6AFB8051-7FDF-4C49-AB40-306236E479F1}" type="presOf" srcId="{2C43C882-3E43-204D-BBAF-27CC6577E578}" destId="{0D3CE707-C6DE-A445-B7D2-1479470DE0E6}" srcOrd="0" destOrd="0" presId="urn:microsoft.com/office/officeart/2005/8/layout/hChevron3"/>
    <dgm:cxn modelId="{BFB7BA55-EF77-E54A-9596-6F940C438198}" srcId="{51748184-122D-3240-BAF0-29866CC16D4B}" destId="{87E90E9D-3EDC-2E4A-A2AD-761967175890}" srcOrd="0" destOrd="0" parTransId="{5A7F1F3F-7A6C-344A-9F6E-A24CFD6E822D}" sibTransId="{E1E61146-8BC6-F944-80DE-8811B7DB7670}"/>
    <dgm:cxn modelId="{6331717D-46D2-F94D-8145-F121EDCC93A3}" srcId="{51748184-122D-3240-BAF0-29866CC16D4B}" destId="{C07AF74A-F206-3140-9A9D-8DA0ACCAF4F1}" srcOrd="5" destOrd="0" parTransId="{1F1B5B0C-D459-F04D-A114-5006DA26164B}" sibTransId="{0B410E33-C4A5-3342-BCFC-C7C6EB2DCCBA}"/>
    <dgm:cxn modelId="{9101C17D-9114-4A42-9320-30759739E7D7}" type="presOf" srcId="{C07AF74A-F206-3140-9A9D-8DA0ACCAF4F1}" destId="{022F8F89-9C0B-6C4E-90A0-4994B924E9C6}" srcOrd="0" destOrd="0" presId="urn:microsoft.com/office/officeart/2005/8/layout/hChevron3"/>
    <dgm:cxn modelId="{A3F33F80-3217-D047-A726-E8D2E835772A}" srcId="{51748184-122D-3240-BAF0-29866CC16D4B}" destId="{2C43C882-3E43-204D-BBAF-27CC6577E578}" srcOrd="4" destOrd="0" parTransId="{A0DB39DF-67FF-5248-B092-2AC682EB87AA}" sibTransId="{5C42D8E7-A6F7-4D40-A5AC-62C8DABADB83}"/>
    <dgm:cxn modelId="{BF09208C-557F-6D4A-B6CA-330E1D5A8BB6}" srcId="{51748184-122D-3240-BAF0-29866CC16D4B}" destId="{07C7ECCF-86C9-104E-9F2D-C7BE75196482}" srcOrd="1" destOrd="0" parTransId="{D56FE930-2F9A-874C-9406-754268BCA85D}" sibTransId="{345038E9-C16A-DF4D-BB17-99B48C24FC23}"/>
    <dgm:cxn modelId="{AD6F1996-AB1B-364F-8040-17F993893C74}" type="presOf" srcId="{4B4EF29E-AE6C-154D-B65D-86A5181A4422}" destId="{2FD2D28C-F342-C244-A293-BF0FA0257BD1}" srcOrd="0" destOrd="0" presId="urn:microsoft.com/office/officeart/2005/8/layout/hChevron3"/>
    <dgm:cxn modelId="{B8411398-3BE0-2E49-81EE-E66FF80A8B2F}" type="presOf" srcId="{4CE11C3F-2EF5-884A-94B6-8A52BF09D7AA}" destId="{AA113BA3-0ED5-AE49-BEEB-227764321C8D}" srcOrd="0" destOrd="0" presId="urn:microsoft.com/office/officeart/2005/8/layout/hChevron3"/>
    <dgm:cxn modelId="{E53E93A1-CC87-7E49-B819-564F18788EFA}" srcId="{51748184-122D-3240-BAF0-29866CC16D4B}" destId="{4CE11C3F-2EF5-884A-94B6-8A52BF09D7AA}" srcOrd="2" destOrd="0" parTransId="{ED63AE97-8B38-104F-B481-985319CC339C}" sibTransId="{4EAFF46F-2E6A-584E-9025-8E65423B17FF}"/>
    <dgm:cxn modelId="{B9D82FCC-8FA6-F945-90CB-D2F9CC78BEA0}" srcId="{51748184-122D-3240-BAF0-29866CC16D4B}" destId="{52D89021-E389-D94A-9072-5004C0FC7489}" srcOrd="3" destOrd="0" parTransId="{39A72E5D-F758-304F-BA17-6924A0E66A84}" sibTransId="{9E06B295-7C96-9045-BFA4-BC7CAC6D2BAC}"/>
    <dgm:cxn modelId="{3115C6D6-B4E5-9548-A661-1C09D5F17981}" type="presOf" srcId="{52D89021-E389-D94A-9072-5004C0FC7489}" destId="{6F097B23-278A-1E42-B4B9-2F79F50E1337}" srcOrd="0" destOrd="0" presId="urn:microsoft.com/office/officeart/2005/8/layout/hChevron3"/>
    <dgm:cxn modelId="{841AD7F9-1C94-4640-8233-FE5E49485855}" type="presOf" srcId="{51748184-122D-3240-BAF0-29866CC16D4B}" destId="{5C6AB4F2-9CCB-B042-8A5A-24A198FB16B4}" srcOrd="0" destOrd="0" presId="urn:microsoft.com/office/officeart/2005/8/layout/hChevron3"/>
    <dgm:cxn modelId="{9C2A073F-F7B5-2044-B6F7-AD998B805F9D}" type="presParOf" srcId="{5C6AB4F2-9CCB-B042-8A5A-24A198FB16B4}" destId="{34DCAAE0-8430-994F-852D-8C6DAFB70A76}" srcOrd="0" destOrd="0" presId="urn:microsoft.com/office/officeart/2005/8/layout/hChevron3"/>
    <dgm:cxn modelId="{472290AD-B13F-FA4D-AD6A-D3B02CDD39E3}" type="presParOf" srcId="{5C6AB4F2-9CCB-B042-8A5A-24A198FB16B4}" destId="{C545574D-8F08-7B4D-BC44-C713A1175812}" srcOrd="1" destOrd="0" presId="urn:microsoft.com/office/officeart/2005/8/layout/hChevron3"/>
    <dgm:cxn modelId="{85F1D524-A5FE-C745-AD7A-81BAD886110C}" type="presParOf" srcId="{5C6AB4F2-9CCB-B042-8A5A-24A198FB16B4}" destId="{5888A9F8-555A-AF40-A352-AC1301463203}" srcOrd="2" destOrd="0" presId="urn:microsoft.com/office/officeart/2005/8/layout/hChevron3"/>
    <dgm:cxn modelId="{58DB2690-71EA-5441-9046-5210C3FADF45}" type="presParOf" srcId="{5C6AB4F2-9CCB-B042-8A5A-24A198FB16B4}" destId="{207E9664-CF17-C942-ABCB-430519B46AC4}" srcOrd="3" destOrd="0" presId="urn:microsoft.com/office/officeart/2005/8/layout/hChevron3"/>
    <dgm:cxn modelId="{B754C74F-877C-0B41-86DD-F2BF66967EA6}" type="presParOf" srcId="{5C6AB4F2-9CCB-B042-8A5A-24A198FB16B4}" destId="{AA113BA3-0ED5-AE49-BEEB-227764321C8D}" srcOrd="4" destOrd="0" presId="urn:microsoft.com/office/officeart/2005/8/layout/hChevron3"/>
    <dgm:cxn modelId="{50909B70-459E-804A-ADC9-85FBB91BC16E}" type="presParOf" srcId="{5C6AB4F2-9CCB-B042-8A5A-24A198FB16B4}" destId="{1F42DBA8-811D-FF41-995B-F38452F49435}" srcOrd="5" destOrd="0" presId="urn:microsoft.com/office/officeart/2005/8/layout/hChevron3"/>
    <dgm:cxn modelId="{5E6B60C8-9CBC-BB45-9387-E23879658C76}" type="presParOf" srcId="{5C6AB4F2-9CCB-B042-8A5A-24A198FB16B4}" destId="{6F097B23-278A-1E42-B4B9-2F79F50E1337}" srcOrd="6" destOrd="0" presId="urn:microsoft.com/office/officeart/2005/8/layout/hChevron3"/>
    <dgm:cxn modelId="{080DE430-1503-B447-8778-9DED6B87AB2C}" type="presParOf" srcId="{5C6AB4F2-9CCB-B042-8A5A-24A198FB16B4}" destId="{6F5A06A5-3292-BC49-9971-E63150E7A847}" srcOrd="7" destOrd="0" presId="urn:microsoft.com/office/officeart/2005/8/layout/hChevron3"/>
    <dgm:cxn modelId="{27A9F20F-6F55-AA43-9855-CDECF53CDD5D}" type="presParOf" srcId="{5C6AB4F2-9CCB-B042-8A5A-24A198FB16B4}" destId="{0D3CE707-C6DE-A445-B7D2-1479470DE0E6}" srcOrd="8" destOrd="0" presId="urn:microsoft.com/office/officeart/2005/8/layout/hChevron3"/>
    <dgm:cxn modelId="{EC222E9D-26D5-0945-980E-EF0F9506A060}" type="presParOf" srcId="{5C6AB4F2-9CCB-B042-8A5A-24A198FB16B4}" destId="{93962E13-8612-EE4C-90AB-4C892682A4E3}" srcOrd="9" destOrd="0" presId="urn:microsoft.com/office/officeart/2005/8/layout/hChevron3"/>
    <dgm:cxn modelId="{F44EB5C2-A38F-D240-95A7-494AF0A4D141}" type="presParOf" srcId="{5C6AB4F2-9CCB-B042-8A5A-24A198FB16B4}" destId="{022F8F89-9C0B-6C4E-90A0-4994B924E9C6}" srcOrd="10" destOrd="0" presId="urn:microsoft.com/office/officeart/2005/8/layout/hChevron3"/>
    <dgm:cxn modelId="{25DF8DA0-3922-D544-97C4-0704B9C64B1F}" type="presParOf" srcId="{5C6AB4F2-9CCB-B042-8A5A-24A198FB16B4}" destId="{3CE5F2EE-13AA-5A47-8622-471A7DABC7D5}" srcOrd="11" destOrd="0" presId="urn:microsoft.com/office/officeart/2005/8/layout/hChevron3"/>
    <dgm:cxn modelId="{726E09F1-7CA0-BE4A-B918-411988AB7262}" type="presParOf" srcId="{5C6AB4F2-9CCB-B042-8A5A-24A198FB16B4}" destId="{2FD2D28C-F342-C244-A293-BF0FA0257BD1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CAAE0-8430-994F-852D-8C6DAFB70A76}">
      <dsp:nvSpPr>
        <dsp:cNvPr id="0" name=""/>
        <dsp:cNvSpPr/>
      </dsp:nvSpPr>
      <dsp:spPr>
        <a:xfrm>
          <a:off x="2890" y="1825287"/>
          <a:ext cx="2070897" cy="6544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Schroten</a:t>
          </a:r>
          <a:endParaRPr lang="de-DE" sz="1700" kern="1200" dirty="0">
            <a:solidFill>
              <a:schemeClr val="bg1"/>
            </a:solidFill>
          </a:endParaRPr>
        </a:p>
      </dsp:txBody>
      <dsp:txXfrm>
        <a:off x="2890" y="1825287"/>
        <a:ext cx="1907287" cy="654441"/>
      </dsp:txXfrm>
    </dsp:sp>
    <dsp:sp modelId="{5888A9F8-555A-AF40-A352-AC1301463203}">
      <dsp:nvSpPr>
        <dsp:cNvPr id="0" name=""/>
        <dsp:cNvSpPr/>
      </dsp:nvSpPr>
      <dsp:spPr>
        <a:xfrm>
          <a:off x="1746567" y="1825287"/>
          <a:ext cx="1773405" cy="6544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Maischen</a:t>
          </a:r>
          <a:endParaRPr lang="de-DE" sz="1700" kern="1200" dirty="0">
            <a:solidFill>
              <a:schemeClr val="bg1"/>
            </a:solidFill>
          </a:endParaRPr>
        </a:p>
      </dsp:txBody>
      <dsp:txXfrm>
        <a:off x="2073788" y="1825287"/>
        <a:ext cx="1118964" cy="654441"/>
      </dsp:txXfrm>
    </dsp:sp>
    <dsp:sp modelId="{AA113BA3-0ED5-AE49-BEEB-227764321C8D}">
      <dsp:nvSpPr>
        <dsp:cNvPr id="0" name=""/>
        <dsp:cNvSpPr/>
      </dsp:nvSpPr>
      <dsp:spPr>
        <a:xfrm>
          <a:off x="3192752" y="1825287"/>
          <a:ext cx="2145487" cy="6544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Läutern</a:t>
          </a:r>
          <a:endParaRPr lang="de-DE" sz="1700" kern="1200" dirty="0">
            <a:solidFill>
              <a:schemeClr val="bg1"/>
            </a:solidFill>
          </a:endParaRPr>
        </a:p>
      </dsp:txBody>
      <dsp:txXfrm>
        <a:off x="3519973" y="1825287"/>
        <a:ext cx="1491046" cy="654441"/>
      </dsp:txXfrm>
    </dsp:sp>
    <dsp:sp modelId="{6F097B23-278A-1E42-B4B9-2F79F50E1337}">
      <dsp:nvSpPr>
        <dsp:cNvPr id="0" name=""/>
        <dsp:cNvSpPr/>
      </dsp:nvSpPr>
      <dsp:spPr>
        <a:xfrm>
          <a:off x="5011019" y="1825287"/>
          <a:ext cx="2020571" cy="6544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Kochen</a:t>
          </a:r>
          <a:endParaRPr lang="de-DE" sz="1700" kern="1200" dirty="0">
            <a:solidFill>
              <a:schemeClr val="bg1"/>
            </a:solidFill>
          </a:endParaRPr>
        </a:p>
      </dsp:txBody>
      <dsp:txXfrm>
        <a:off x="5338240" y="1825287"/>
        <a:ext cx="1366130" cy="654441"/>
      </dsp:txXfrm>
    </dsp:sp>
    <dsp:sp modelId="{0D3CE707-C6DE-A445-B7D2-1479470DE0E6}">
      <dsp:nvSpPr>
        <dsp:cNvPr id="0" name=""/>
        <dsp:cNvSpPr/>
      </dsp:nvSpPr>
      <dsp:spPr>
        <a:xfrm>
          <a:off x="6704370" y="1825287"/>
          <a:ext cx="1636103" cy="6544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Whirlpool</a:t>
          </a:r>
          <a:endParaRPr lang="de-DE" sz="1700" kern="1200" dirty="0">
            <a:solidFill>
              <a:schemeClr val="bg1"/>
            </a:solidFill>
          </a:endParaRPr>
        </a:p>
      </dsp:txBody>
      <dsp:txXfrm>
        <a:off x="7031591" y="1825287"/>
        <a:ext cx="981662" cy="654441"/>
      </dsp:txXfrm>
    </dsp:sp>
    <dsp:sp modelId="{022F8F89-9C0B-6C4E-90A0-4994B924E9C6}">
      <dsp:nvSpPr>
        <dsp:cNvPr id="0" name=""/>
        <dsp:cNvSpPr/>
      </dsp:nvSpPr>
      <dsp:spPr>
        <a:xfrm>
          <a:off x="8013253" y="1825287"/>
          <a:ext cx="1466406" cy="6544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Kühlen</a:t>
          </a:r>
          <a:endParaRPr lang="de-DE" sz="1700" kern="1200" dirty="0">
            <a:solidFill>
              <a:schemeClr val="bg1"/>
            </a:solidFill>
          </a:endParaRPr>
        </a:p>
      </dsp:txBody>
      <dsp:txXfrm>
        <a:off x="8340474" y="1825287"/>
        <a:ext cx="811965" cy="654441"/>
      </dsp:txXfrm>
    </dsp:sp>
    <dsp:sp modelId="{2FD2D28C-F342-C244-A293-BF0FA0257BD1}">
      <dsp:nvSpPr>
        <dsp:cNvPr id="0" name=""/>
        <dsp:cNvSpPr/>
      </dsp:nvSpPr>
      <dsp:spPr>
        <a:xfrm>
          <a:off x="9152439" y="1825287"/>
          <a:ext cx="1636103" cy="6544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Gären</a:t>
          </a:r>
          <a:endParaRPr lang="de-DE" sz="1700" kern="1200" dirty="0">
            <a:solidFill>
              <a:schemeClr val="bg1"/>
            </a:solidFill>
          </a:endParaRPr>
        </a:p>
      </dsp:txBody>
      <dsp:txXfrm>
        <a:off x="9479660" y="1825287"/>
        <a:ext cx="981662" cy="654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1B652-773C-874C-AD3C-91BCD543CC91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1641A-FCBE-3F42-BC90-E1C8AF7006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46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24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7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6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485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834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233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034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752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116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912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03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83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468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46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581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41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210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98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85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61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224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403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49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1641A-FCBE-3F42-BC90-E1C8AF70069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5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E9E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8EA03-EA64-E4C1-020B-785B04E0A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7903F4-191E-0986-0932-0D6D1E64F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74F698-A6C1-341C-EF48-1D4A9A6E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28F34E-30C8-A712-A91F-F23F63E7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961351-F9EC-7092-D78B-FDB96123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52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CB222-3C14-0C0E-A8BD-45D9D73D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1C835-05E9-7A7B-DBF9-9562D3C59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632D74-5387-1FD7-E1B6-78C5370AC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745145-A310-DD0C-2AED-35164BB5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431964-C40E-95B5-7502-D1489EF1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52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E518BD-F3EC-E4AA-CD09-3508940E4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91F8DE-25B4-C568-5FD7-C3FE1E467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E748CE-8C68-973A-54FC-B79B4559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4586FD-3200-2313-D2B0-57B81CB0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8E4D36-24E8-F603-6A82-99B14B37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31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E9E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17295-E37A-96E1-0A81-734863E0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FC0B04-84B6-5332-4E85-5602D94E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6EDC80-C5E8-1F77-3B21-9AC12AAF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E5466C-52DD-AAD9-E35D-0C30A362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9CD8C8-98B4-3A14-3C16-45345712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D28BDC-5094-B7F8-4A22-A35FD3D7C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8236" y="36512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98B4A-E8B1-A5E8-6922-6C97CEBB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57375B-D734-38D2-5860-46B137579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EEC144-C29D-487D-A519-143DF71F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C9F882-6EA5-80F0-DD9A-8E2C79F3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72EF4B-72AE-CA80-2107-94F67A76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084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32778-5AEB-6517-1998-BB519832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B7AFB-1647-EDEF-1A6F-387FD1078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DCFB48E-4967-69A5-6B31-B295D75FE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273D31-B93A-D8D5-1B52-9F85170D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BA857C-4642-A81B-D820-9649FE406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8980AD-B25B-331A-6109-F9D91D3B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089EDB0-E789-80D2-0B76-7480D299C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8236" y="36512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550DB-FD92-F879-7444-A2634C28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C1B7C3-21CE-3846-9FB6-04200CE41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6AFFB5-0C96-E62B-6B99-91D66AE4E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31B376-4875-9E56-44D3-298F14789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DE0494-1ADE-5F65-8C5D-CAB8F6705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A9D4D9-B295-C847-3CB1-5069FBF1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49744A-AE88-7909-3EAA-3D091049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37CFB5C-B6EF-48A2-CA60-E1903584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D98D09-FF53-7C2E-1D96-BBF458257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8236" y="36512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5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198-D0DD-2976-5F51-C17167FB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8353DC-E6E8-9A0C-3E1E-CA4673F9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359786-CC29-E3B4-C9F7-BECCD4FE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C5ED18-0F96-7830-639A-F3A0AA4B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CA9AC-CC29-8EC2-6351-BB5472092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8236" y="36512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8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1CC0CB-2DF1-1B3F-FC62-1DF16B4B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4E903A4-5BBD-93C1-CEB5-8E8987F0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B20849-57EB-88FD-B443-A9B1F603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87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46C2-3A43-EC71-3BDE-26686D19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0634AA-208F-1D3A-7076-7AA696A1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5FEEA-F93C-E3F1-D068-16D868BB8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2B6480-61F2-8A8E-BB60-17085AEA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BD8F03-7393-6896-91CB-A56FAFB6A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4A9A76-548E-D71A-97D5-4806EADE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58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24C88-8C08-EFC2-5219-C06D1130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455C11-F28D-E00D-8C19-E12B88B26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293CFD-74C7-1681-6CD1-65A624A02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94F90C-2E3E-19E7-84EB-10A61FFF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565F82-7967-04BD-AB63-6B2C8555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05746-A4DC-BAE7-B2A8-823FAB21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46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F8F4C3A-C9C6-5C62-7309-DE27861E3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049C36-1084-39CD-606C-488E19787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6044A-8BD0-B1E7-75CB-17AE94C07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9CCC9-F1CF-A949-BE8C-10018791029B}" type="datetimeFigureOut">
              <a:rPr lang="de-DE" smtClean="0"/>
              <a:t>04.03.24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7A2A89-6888-A5FF-E471-4957114AA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26F87F-0EFB-63BC-EE3F-E69D798EF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FAFE1-0AFE-3640-96C1-11E43B47D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3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tyoutube.com-Franken%20Fernsehen%20-%2027.02.2024%20-%20Brauverein%20Schwabach.mp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ankenfernsehen.tv/mediathek/video/handwerk-und-geselligkeit-der-brauverein-schwabach/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tyoutube.com-Brauverein%20Schwabach.mp4" TargetMode="External"/><Relationship Id="rId2" Type="http://schemas.openxmlformats.org/officeDocument/2006/relationships/hyperlink" Target="https://www.brauverein-schwabach.de/2023/02/11/frankens-bierwelt-war-zu-gast-bei-u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tyoutube.com-Zusammen%20Gebraut.mp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uverein-schwabach.de/wp-content/uploads/2020/07/Brauverein-Schwabach_Vereinssatzung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uverein-schwabach.d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tappd.com/BrauvereinSchwabach" TargetMode="External"/><Relationship Id="rId5" Type="http://schemas.openxmlformats.org/officeDocument/2006/relationships/hyperlink" Target="https://www.facebook.com/BrauvereinSchwabach" TargetMode="External"/><Relationship Id="rId4" Type="http://schemas.openxmlformats.org/officeDocument/2006/relationships/hyperlink" Target="https://www.instagram.com/brauvereinschwabac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8D8CB9-4911-83A1-E285-FD00D897109A}"/>
              </a:ext>
            </a:extLst>
          </p:cNvPr>
          <p:cNvSpPr/>
          <p:nvPr/>
        </p:nvSpPr>
        <p:spPr>
          <a:xfrm>
            <a:off x="0" y="3429001"/>
            <a:ext cx="12192000" cy="3429000"/>
          </a:xfrm>
          <a:prstGeom prst="rect">
            <a:avLst/>
          </a:prstGeom>
          <a:solidFill>
            <a:srgbClr val="134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E23F13-5D14-34AF-1725-D4CF8FB9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9" t="17979" r="4199" b="14346"/>
          <a:stretch/>
        </p:blipFill>
        <p:spPr>
          <a:xfrm>
            <a:off x="0" y="0"/>
            <a:ext cx="12204000" cy="684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8C90B7-99FF-112F-CFB6-BC8A2B120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453" y="3977547"/>
            <a:ext cx="9144000" cy="1803043"/>
          </a:xfrm>
        </p:spPr>
        <p:txBody>
          <a:bodyPr anchor="t">
            <a:normAutofit fontScale="90000"/>
          </a:bodyPr>
          <a:lstStyle/>
          <a:p>
            <a:r>
              <a:rPr lang="de-DE" b="1" dirty="0">
                <a:solidFill>
                  <a:schemeClr val="bg1"/>
                </a:solidFill>
                <a:latin typeface="+mn-lt"/>
              </a:rPr>
              <a:t>Neue Braukunst aus Schwabach</a:t>
            </a:r>
            <a:br>
              <a:rPr lang="de-DE" b="1" dirty="0">
                <a:solidFill>
                  <a:schemeClr val="bg1"/>
                </a:solidFill>
                <a:latin typeface="+mn-lt"/>
              </a:rPr>
            </a:br>
            <a:r>
              <a:rPr lang="de-DE" sz="4000" dirty="0">
                <a:solidFill>
                  <a:schemeClr val="bg1"/>
                </a:solidFill>
                <a:latin typeface="+mn-lt"/>
              </a:rPr>
              <a:t>Der Brauverein Schwabach e. V.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EA76AE-4327-FECF-0D9D-E02F77B5E61B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9E5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2FA3CF-CB80-1131-D455-5532FF57B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507" y="548547"/>
            <a:ext cx="2306985" cy="23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6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39F67-B677-7775-4CF3-F6FC2F80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</a:t>
            </a:r>
            <a:r>
              <a:rPr lang="de-DE" baseline="0" dirty="0"/>
              <a:t> Bier?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DD52B2-9A39-F603-B965-6C070748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Bier = alkoholisches Getränk</a:t>
            </a:r>
          </a:p>
          <a:p>
            <a:r>
              <a:rPr lang="de-DE" dirty="0"/>
              <a:t>Grundlage alkoholischer Getränke sind zuckerhaltige Lösungen</a:t>
            </a:r>
          </a:p>
          <a:p>
            <a:pPr lvl="1"/>
            <a:r>
              <a:rPr lang="de-DE" dirty="0"/>
              <a:t>Fruchtsaft, Honig </a:t>
            </a:r>
            <a:r>
              <a:rPr lang="de-DE" dirty="0">
                <a:sym typeface="Wingdings" pitchFamily="2" charset="2"/>
              </a:rPr>
              <a:t> Wein (auch Schaumwein, Fruchtwein, Met, …) </a:t>
            </a:r>
          </a:p>
          <a:p>
            <a:pPr lvl="1"/>
            <a:r>
              <a:rPr lang="de-DE" dirty="0">
                <a:sym typeface="Wingdings" pitchFamily="2" charset="2"/>
              </a:rPr>
              <a:t>Würze aus stärkehaltigen Produkten  Bier (auch Kwass, Sake, …)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Zur Herstellung von Bier sind zusätzliche Schritte zur Umwandlung der Stärke in Zucker notwendig: </a:t>
            </a:r>
            <a:r>
              <a:rPr lang="de-DE" b="1" dirty="0">
                <a:sym typeface="Wingdings" pitchFamily="2" charset="2"/>
              </a:rPr>
              <a:t>Mälzen</a:t>
            </a:r>
            <a:r>
              <a:rPr lang="de-DE" dirty="0">
                <a:sym typeface="Wingdings" pitchFamily="2" charset="2"/>
              </a:rPr>
              <a:t> und </a:t>
            </a:r>
            <a:r>
              <a:rPr lang="de-DE" b="1" dirty="0">
                <a:sym typeface="Wingdings" pitchFamily="2" charset="2"/>
              </a:rPr>
              <a:t>Maischen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6550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C42D5-35FE-0E38-E031-68608B9A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wird Bier gemacht?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54C7AF-7488-7B25-C1B5-5F3B7F38C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Der Brauprozess</a:t>
            </a:r>
          </a:p>
        </p:txBody>
      </p:sp>
    </p:spTree>
    <p:extLst>
      <p:ext uri="{BB962C8B-B14F-4D97-AF65-F5344CB8AC3E}">
        <p14:creationId xmlns:p14="http://schemas.microsoft.com/office/powerpoint/2010/main" val="360589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54C88-EE86-3B32-EC4F-7847BD3B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Brauprozess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6C7085-021C-14B0-A76E-8E89A5A1E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3BB360E-BE8C-478E-7D16-BA88B0E6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" y="2319290"/>
            <a:ext cx="10515599" cy="2219420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003E3DE8-3458-76D0-10AD-A34D68636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196597"/>
              </p:ext>
            </p:extLst>
          </p:nvPr>
        </p:nvGraphicFramePr>
        <p:xfrm>
          <a:off x="838190" y="2681523"/>
          <a:ext cx="10791433" cy="430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71747B1-B817-CE8B-5872-82A780975D29}"/>
              </a:ext>
            </a:extLst>
          </p:cNvPr>
          <p:cNvSpPr txBox="1"/>
          <p:nvPr/>
        </p:nvSpPr>
        <p:spPr>
          <a:xfrm>
            <a:off x="838200" y="6283011"/>
            <a:ext cx="2531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Quelle: Jan </a:t>
            </a:r>
            <a:r>
              <a:rPr lang="de-DE" sz="1200" dirty="0" err="1"/>
              <a:t>Brücklmaier</a:t>
            </a:r>
            <a:r>
              <a:rPr lang="de-DE" sz="1200" dirty="0"/>
              <a:t> – Bier brauen</a:t>
            </a:r>
          </a:p>
        </p:txBody>
      </p:sp>
    </p:spTree>
    <p:extLst>
      <p:ext uri="{BB962C8B-B14F-4D97-AF65-F5344CB8AC3E}">
        <p14:creationId xmlns:p14="http://schemas.microsoft.com/office/powerpoint/2010/main" val="226750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Mälzen (Mälzerei)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Ziel: </a:t>
            </a:r>
          </a:p>
          <a:p>
            <a:r>
              <a:rPr lang="de-DE" dirty="0"/>
              <a:t>Gewinnung von Enzymen (Amylasen), die die Stärke beim Maischen in Zucker umwandeln</a:t>
            </a:r>
          </a:p>
          <a:p>
            <a:pPr marL="0" indent="0">
              <a:buNone/>
            </a:pPr>
            <a:r>
              <a:rPr lang="de-DE" b="1" dirty="0"/>
              <a:t>Ablauf:</a:t>
            </a:r>
          </a:p>
          <a:p>
            <a:r>
              <a:rPr lang="de-DE" dirty="0"/>
              <a:t>Weichen</a:t>
            </a:r>
          </a:p>
          <a:p>
            <a:r>
              <a:rPr lang="de-DE" dirty="0"/>
              <a:t>Keimen </a:t>
            </a:r>
          </a:p>
          <a:p>
            <a:r>
              <a:rPr lang="de-DE" dirty="0"/>
              <a:t>Trocknen (Darren): 80° – Pilsner Malz, 90° – Wiener Malz, 100° – Münchner Malz</a:t>
            </a:r>
          </a:p>
          <a:p>
            <a:r>
              <a:rPr lang="de-DE" dirty="0"/>
              <a:t>Veredelung/Weiterverarbeitung zu </a:t>
            </a:r>
            <a:r>
              <a:rPr lang="de-DE" dirty="0" err="1"/>
              <a:t>Melanoidinmalz</a:t>
            </a:r>
            <a:r>
              <a:rPr lang="de-DE" dirty="0"/>
              <a:t>, Rauchmalz, Karamellmalz, </a:t>
            </a:r>
            <a:r>
              <a:rPr lang="de-DE" dirty="0" err="1"/>
              <a:t>Röstmalz</a:t>
            </a:r>
            <a:endParaRPr lang="de-DE" dirty="0"/>
          </a:p>
          <a:p>
            <a:endParaRPr lang="de-DE" dirty="0"/>
          </a:p>
        </p:txBody>
      </p:sp>
      <p:sp>
        <p:nvSpPr>
          <p:cNvPr id="4" name="Interaktive Schaltfläche: Zurückkehren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5D13B5C-CC87-FB2D-A87D-48F5799CC05F}"/>
              </a:ext>
            </a:extLst>
          </p:cNvPr>
          <p:cNvSpPr/>
          <p:nvPr/>
        </p:nvSpPr>
        <p:spPr>
          <a:xfrm>
            <a:off x="10828449" y="5455746"/>
            <a:ext cx="561304" cy="721217"/>
          </a:xfrm>
          <a:prstGeom prst="actionButtonReturn">
            <a:avLst/>
          </a:prstGeom>
          <a:solidFill>
            <a:srgbClr val="E9E5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2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Ziel: </a:t>
            </a:r>
          </a:p>
          <a:p>
            <a:r>
              <a:rPr lang="de-DE" dirty="0"/>
              <a:t>Gewinnung von Zucker und weiteren Stoffen durch Enzymaktivität</a:t>
            </a:r>
          </a:p>
          <a:p>
            <a:pPr marL="0" indent="0">
              <a:buNone/>
            </a:pPr>
            <a:r>
              <a:rPr lang="de-DE" b="1" dirty="0"/>
              <a:t>Ablauf:</a:t>
            </a:r>
          </a:p>
          <a:p>
            <a:r>
              <a:rPr lang="de-DE" dirty="0"/>
              <a:t>Schroten: Aufbrechen der Spelzen durch Quetschen der Malzkörner</a:t>
            </a:r>
          </a:p>
          <a:p>
            <a:r>
              <a:rPr lang="de-DE" dirty="0"/>
              <a:t>Einmaischen in erwärmtes Wasser </a:t>
            </a:r>
          </a:p>
          <a:p>
            <a:r>
              <a:rPr lang="de-DE" dirty="0"/>
              <a:t>Stufenweises Aufheizen auf Rasttemperaturen</a:t>
            </a:r>
          </a:p>
          <a:p>
            <a:r>
              <a:rPr lang="de-DE" dirty="0"/>
              <a:t>Rasten: Halten bestimmter Temperaturstufen, um bei denen einzelne Enzyme bestmöglich arbeiten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Rastschema bestimmt maßgeblich den Charakter des Bieres</a:t>
            </a:r>
          </a:p>
          <a:p>
            <a:endParaRPr lang="de-DE" dirty="0"/>
          </a:p>
        </p:txBody>
      </p:sp>
      <p:sp>
        <p:nvSpPr>
          <p:cNvPr id="6" name="Interaktive Schaltfläche: Zurückkehren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1713D1A-918F-E6F8-280D-995EEDA89F0A}"/>
              </a:ext>
            </a:extLst>
          </p:cNvPr>
          <p:cNvSpPr/>
          <p:nvPr/>
        </p:nvSpPr>
        <p:spPr>
          <a:xfrm>
            <a:off x="10828449" y="5455746"/>
            <a:ext cx="561304" cy="721217"/>
          </a:xfrm>
          <a:prstGeom prst="actionButtonReturn">
            <a:avLst/>
          </a:prstGeom>
          <a:solidFill>
            <a:srgbClr val="E9E5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3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Zwei Verfahren: </a:t>
            </a:r>
          </a:p>
          <a:p>
            <a:pPr marL="0" indent="0">
              <a:buNone/>
            </a:pPr>
            <a:r>
              <a:rPr lang="de-DE" b="1" dirty="0"/>
              <a:t>1. Infusion</a:t>
            </a:r>
          </a:p>
          <a:p>
            <a:r>
              <a:rPr lang="de-DE" dirty="0"/>
              <a:t>Stufenweises Aufheizen der Maische im </a:t>
            </a:r>
            <a:r>
              <a:rPr lang="de-DE" dirty="0" err="1"/>
              <a:t>Maischbottich</a:t>
            </a:r>
            <a:r>
              <a:rPr lang="de-DE" dirty="0"/>
              <a:t> </a:t>
            </a:r>
          </a:p>
          <a:p>
            <a:r>
              <a:rPr lang="de-DE" dirty="0"/>
              <a:t>Im angelsächsischen Raum oft nur eine sog. Kombirast</a:t>
            </a:r>
          </a:p>
          <a:p>
            <a:pPr marL="0" indent="0">
              <a:buNone/>
            </a:pPr>
            <a:r>
              <a:rPr lang="de-DE" b="1" dirty="0"/>
              <a:t>2. </a:t>
            </a:r>
            <a:r>
              <a:rPr lang="de-DE" b="1" dirty="0" err="1"/>
              <a:t>Dekoktion</a:t>
            </a:r>
            <a:endParaRPr lang="de-DE" b="1" dirty="0"/>
          </a:p>
          <a:p>
            <a:r>
              <a:rPr lang="de-DE" dirty="0"/>
              <a:t>Traditionelles </a:t>
            </a:r>
            <a:r>
              <a:rPr lang="de-DE" dirty="0" err="1"/>
              <a:t>Maischverfahren</a:t>
            </a:r>
            <a:r>
              <a:rPr lang="de-DE" dirty="0"/>
              <a:t> in D und CZ seit dem Mittelalter</a:t>
            </a:r>
          </a:p>
          <a:p>
            <a:r>
              <a:rPr lang="de-DE" dirty="0"/>
              <a:t>Rasttemperaturen werden durch Entnahme, Kochen und </a:t>
            </a:r>
            <a:r>
              <a:rPr lang="de-DE" dirty="0" err="1"/>
              <a:t>Zubrühen</a:t>
            </a:r>
            <a:r>
              <a:rPr lang="de-DE" dirty="0"/>
              <a:t> einer Teilmaische erreicht („Schöpfbrauerei“)</a:t>
            </a:r>
          </a:p>
          <a:p>
            <a:r>
              <a:rPr lang="de-DE" dirty="0"/>
              <a:t>1-3 </a:t>
            </a:r>
            <a:r>
              <a:rPr lang="de-DE" dirty="0" err="1"/>
              <a:t>Dekoktionsstufen</a:t>
            </a:r>
            <a:r>
              <a:rPr lang="de-DE" dirty="0"/>
              <a:t> (3-Maischeverfahren typisch für </a:t>
            </a:r>
            <a:r>
              <a:rPr lang="de-DE" dirty="0" err="1"/>
              <a:t>böhm</a:t>
            </a:r>
            <a:r>
              <a:rPr lang="de-DE" dirty="0"/>
              <a:t>. Pilsner)</a:t>
            </a:r>
          </a:p>
          <a:p>
            <a:r>
              <a:rPr lang="de-DE" dirty="0"/>
              <a:t>Vorteil: kerniger Geschmack durch Karamellisierung, Nachteil: Dauer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Interaktive Schaltfläche: Zurückkehre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2773205-6E2B-1CA7-31E8-FD7002FE7D24}"/>
              </a:ext>
            </a:extLst>
          </p:cNvPr>
          <p:cNvSpPr/>
          <p:nvPr/>
        </p:nvSpPr>
        <p:spPr>
          <a:xfrm>
            <a:off x="10828449" y="5455746"/>
            <a:ext cx="561304" cy="721217"/>
          </a:xfrm>
          <a:prstGeom prst="actionButtonReturn">
            <a:avLst/>
          </a:prstGeom>
          <a:solidFill>
            <a:srgbClr val="E9E5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79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Maischen – Rasten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DC63369-BCAF-04EF-216D-5766F0EB01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03226"/>
              </p:ext>
            </p:extLst>
          </p:nvPr>
        </p:nvGraphicFramePr>
        <p:xfrm>
          <a:off x="838200" y="1778794"/>
          <a:ext cx="9452020" cy="441611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3398385">
                  <a:extLst>
                    <a:ext uri="{9D8B030D-6E8A-4147-A177-3AD203B41FA5}">
                      <a16:colId xmlns:a16="http://schemas.microsoft.com/office/drawing/2014/main" val="366480486"/>
                    </a:ext>
                  </a:extLst>
                </a:gridCol>
                <a:gridCol w="6053635">
                  <a:extLst>
                    <a:ext uri="{9D8B030D-6E8A-4147-A177-3AD203B41FA5}">
                      <a16:colId xmlns:a16="http://schemas.microsoft.com/office/drawing/2014/main" val="1206058897"/>
                    </a:ext>
                  </a:extLst>
                </a:gridCol>
              </a:tblGrid>
              <a:tr h="447993">
                <a:tc>
                  <a:txBody>
                    <a:bodyPr/>
                    <a:lstStyle/>
                    <a:p>
                      <a:r>
                        <a:rPr lang="de-DE" sz="1400" b="1" kern="100" dirty="0">
                          <a:effectLst/>
                        </a:rPr>
                        <a:t>Gummirast (</a:t>
                      </a:r>
                      <a:r>
                        <a:rPr lang="de-DE" sz="1400" b="1" kern="100" dirty="0" err="1">
                          <a:effectLst/>
                        </a:rPr>
                        <a:t>Glukanaserast</a:t>
                      </a:r>
                      <a:r>
                        <a:rPr lang="de-DE" sz="1400" b="1" kern="100" dirty="0">
                          <a:effectLst/>
                        </a:rPr>
                        <a:t>)</a:t>
                      </a:r>
                      <a:endParaRPr lang="de-DE" sz="1400" kern="100" dirty="0">
                        <a:effectLst/>
                      </a:endParaRPr>
                    </a:p>
                    <a:p>
                      <a:r>
                        <a:rPr lang="de-DE" sz="1400" b="0" kern="100" dirty="0">
                          <a:effectLst/>
                        </a:rPr>
                        <a:t>35° - 40° / 20 min - 12 Std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tc>
                  <a:txBody>
                    <a:bodyPr/>
                    <a:lstStyle/>
                    <a:p>
                      <a:r>
                        <a:rPr lang="de-DE" sz="1400" b="0" kern="100" dirty="0">
                          <a:effectLst/>
                        </a:rPr>
                        <a:t>Abbau der Glucane (Gummistoffe aus den Zellwänden → Viskositätserniedrigung). 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extLst>
                  <a:ext uri="{0D108BD9-81ED-4DB2-BD59-A6C34878D82A}">
                    <a16:rowId xmlns:a16="http://schemas.microsoft.com/office/drawing/2014/main" val="484965648"/>
                  </a:ext>
                </a:extLst>
              </a:tr>
              <a:tr h="447993">
                <a:tc>
                  <a:txBody>
                    <a:bodyPr/>
                    <a:lstStyle/>
                    <a:p>
                      <a:r>
                        <a:rPr lang="de-DE" sz="1400" b="1" kern="100" dirty="0" err="1">
                          <a:effectLst/>
                        </a:rPr>
                        <a:t>Maltaserast</a:t>
                      </a:r>
                      <a:r>
                        <a:rPr lang="de-DE" sz="1400" b="1" kern="100" dirty="0">
                          <a:effectLst/>
                        </a:rPr>
                        <a:t> (Hermann-</a:t>
                      </a:r>
                      <a:r>
                        <a:rPr lang="de-DE" sz="1400" b="1" kern="100" dirty="0" err="1">
                          <a:effectLst/>
                        </a:rPr>
                        <a:t>Maischverfahren</a:t>
                      </a:r>
                      <a:r>
                        <a:rPr lang="de-DE" sz="1400" b="1" kern="100" dirty="0">
                          <a:effectLst/>
                        </a:rPr>
                        <a:t>)</a:t>
                      </a:r>
                      <a:endParaRPr lang="de-DE" sz="1400" kern="100" dirty="0">
                        <a:effectLst/>
                      </a:endParaRPr>
                    </a:p>
                    <a:p>
                      <a:r>
                        <a:rPr lang="de-DE" sz="1400" b="0" kern="100" dirty="0">
                          <a:effectLst/>
                        </a:rPr>
                        <a:t>35° - 45° / 30–45 min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tc>
                  <a:txBody>
                    <a:bodyPr/>
                    <a:lstStyle/>
                    <a:p>
                      <a:r>
                        <a:rPr lang="de-DE" sz="1400" kern="100">
                          <a:effectLst/>
                        </a:rPr>
                        <a:t>Bananenaroma in Weizenbieren. Bildung von Glucose, die später von Hefen zu Ethylacetat und Isoamylacetat abgebaut werden kann. </a:t>
                      </a:r>
                      <a:endParaRPr lang="de-DE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extLst>
                  <a:ext uri="{0D108BD9-81ED-4DB2-BD59-A6C34878D82A}">
                    <a16:rowId xmlns:a16="http://schemas.microsoft.com/office/drawing/2014/main" val="954424877"/>
                  </a:ext>
                </a:extLst>
              </a:tr>
              <a:tr h="447993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de-DE" sz="1400" b="1" kern="100" dirty="0">
                          <a:solidFill>
                            <a:srgbClr val="1F3763"/>
                          </a:solidFill>
                          <a:effectLst/>
                        </a:rPr>
                        <a:t>Weizenrast (</a:t>
                      </a:r>
                      <a:r>
                        <a:rPr lang="de-DE" sz="1400" b="1" kern="100" dirty="0" err="1">
                          <a:solidFill>
                            <a:srgbClr val="1F3763"/>
                          </a:solidFill>
                          <a:effectLst/>
                        </a:rPr>
                        <a:t>Ferulsäurerast</a:t>
                      </a:r>
                      <a:r>
                        <a:rPr lang="de-DE" sz="1400" b="1" kern="100" dirty="0">
                          <a:solidFill>
                            <a:srgbClr val="1F3763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de-DE" sz="1400" b="0" kern="100" dirty="0">
                          <a:effectLst/>
                        </a:rPr>
                        <a:t>45° und 48 / je ca. 15 min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tc>
                  <a:txBody>
                    <a:bodyPr/>
                    <a:lstStyle/>
                    <a:p>
                      <a:r>
                        <a:rPr lang="de-DE" sz="1400" kern="100" dirty="0">
                          <a:effectLst/>
                        </a:rPr>
                        <a:t>Nelkenaroma in Weizenbieren. Abbau von </a:t>
                      </a:r>
                      <a:r>
                        <a:rPr lang="de-DE" sz="1400" kern="100" dirty="0" err="1">
                          <a:effectLst/>
                        </a:rPr>
                        <a:t>Ferulasäure</a:t>
                      </a:r>
                      <a:r>
                        <a:rPr lang="de-DE" sz="1400" kern="100" dirty="0">
                          <a:effectLst/>
                        </a:rPr>
                        <a:t>-Pentan-Komplexen zu </a:t>
                      </a:r>
                      <a:r>
                        <a:rPr lang="de-DE" sz="1400" kern="100" dirty="0" err="1">
                          <a:effectLst/>
                        </a:rPr>
                        <a:t>Ferulasäure</a:t>
                      </a:r>
                      <a:r>
                        <a:rPr lang="de-DE" sz="1400" kern="100" dirty="0">
                          <a:effectLst/>
                        </a:rPr>
                        <a:t>.</a:t>
                      </a:r>
                      <a:endParaRPr lang="de-DE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extLst>
                  <a:ext uri="{0D108BD9-81ED-4DB2-BD59-A6C34878D82A}">
                    <a16:rowId xmlns:a16="http://schemas.microsoft.com/office/drawing/2014/main" val="1140493039"/>
                  </a:ext>
                </a:extLst>
              </a:tr>
              <a:tr h="447993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de-DE" sz="1400" b="1" kern="100" dirty="0" err="1">
                          <a:solidFill>
                            <a:srgbClr val="1F3763"/>
                          </a:solidFill>
                          <a:effectLst/>
                        </a:rPr>
                        <a:t>Eiweissrast</a:t>
                      </a:r>
                      <a:r>
                        <a:rPr lang="de-DE" sz="1400" b="1" kern="100" dirty="0">
                          <a:solidFill>
                            <a:srgbClr val="1F3763"/>
                          </a:solidFill>
                          <a:effectLst/>
                        </a:rPr>
                        <a:t> (</a:t>
                      </a:r>
                      <a:r>
                        <a:rPr lang="de-DE" sz="1400" b="1" kern="100" dirty="0" err="1">
                          <a:solidFill>
                            <a:srgbClr val="1F3763"/>
                          </a:solidFill>
                          <a:effectLst/>
                        </a:rPr>
                        <a:t>Proteaserast</a:t>
                      </a:r>
                      <a:r>
                        <a:rPr lang="de-DE" sz="1400" b="1" kern="100" dirty="0">
                          <a:solidFill>
                            <a:srgbClr val="1F3763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de-DE" sz="1400" b="0" kern="100" dirty="0">
                          <a:effectLst/>
                        </a:rPr>
                        <a:t>50° - 58° / 10 - 20 min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tc>
                  <a:txBody>
                    <a:bodyPr/>
                    <a:lstStyle/>
                    <a:p>
                      <a:r>
                        <a:rPr lang="de-DE" sz="1400" kern="100" dirty="0">
                          <a:effectLst/>
                        </a:rPr>
                        <a:t>Abbau von Proteinen in kleine Bruchstücke (Peptide, Aminosäuren, Stickstoffverbindungen), Bildung von freiem Aminostickstoff als Hefenährstoff.</a:t>
                      </a:r>
                      <a:endParaRPr lang="de-DE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extLst>
                  <a:ext uri="{0D108BD9-81ED-4DB2-BD59-A6C34878D82A}">
                    <a16:rowId xmlns:a16="http://schemas.microsoft.com/office/drawing/2014/main" val="168482960"/>
                  </a:ext>
                </a:extLst>
              </a:tr>
              <a:tr h="447993">
                <a:tc>
                  <a:txBody>
                    <a:bodyPr/>
                    <a:lstStyle/>
                    <a:p>
                      <a:r>
                        <a:rPr lang="de-DE" sz="1400" b="1" kern="100" dirty="0" err="1">
                          <a:effectLst/>
                        </a:rPr>
                        <a:t>Maltoserast</a:t>
                      </a:r>
                      <a:r>
                        <a:rPr lang="de-DE" sz="1400" b="1" kern="100" dirty="0">
                          <a:effectLst/>
                        </a:rPr>
                        <a:t> (1. Verzuckerung)</a:t>
                      </a:r>
                      <a:endParaRPr lang="de-DE" sz="1400" kern="100" dirty="0">
                        <a:effectLst/>
                      </a:endParaRPr>
                    </a:p>
                    <a:p>
                      <a:r>
                        <a:rPr lang="de-DE" sz="1400" b="0" kern="100" dirty="0">
                          <a:effectLst/>
                        </a:rPr>
                        <a:t>60° - 68° / 30 - 90 min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tc>
                  <a:txBody>
                    <a:bodyPr/>
                    <a:lstStyle/>
                    <a:p>
                      <a:r>
                        <a:rPr lang="de-DE" sz="1400" kern="100" dirty="0">
                          <a:effectLst/>
                        </a:rPr>
                        <a:t>Aktivität von β-Amylasen. Abbau von langkettigen Polysacchariden zu Maltose → Bildung von vergärbaren Zuckern zur Hefeernährung.</a:t>
                      </a:r>
                      <a:endParaRPr lang="de-DE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extLst>
                  <a:ext uri="{0D108BD9-81ED-4DB2-BD59-A6C34878D82A}">
                    <a16:rowId xmlns:a16="http://schemas.microsoft.com/office/drawing/2014/main" val="1223641425"/>
                  </a:ext>
                </a:extLst>
              </a:tr>
              <a:tr h="447993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de-DE" sz="1400" b="1" kern="100" dirty="0">
                          <a:solidFill>
                            <a:srgbClr val="1F3763"/>
                          </a:solidFill>
                          <a:effectLst/>
                        </a:rPr>
                        <a:t>Zwischenrast („</a:t>
                      </a:r>
                      <a:r>
                        <a:rPr lang="de-DE" sz="1400" b="1" kern="100" dirty="0" err="1">
                          <a:solidFill>
                            <a:srgbClr val="1F3763"/>
                          </a:solidFill>
                          <a:effectLst/>
                        </a:rPr>
                        <a:t>Narziß</a:t>
                      </a:r>
                      <a:r>
                        <a:rPr lang="de-DE" sz="1400" b="1" kern="100" dirty="0">
                          <a:solidFill>
                            <a:srgbClr val="1F3763"/>
                          </a:solidFill>
                          <a:effectLst/>
                        </a:rPr>
                        <a:t>-Rast“)</a:t>
                      </a:r>
                    </a:p>
                    <a:p>
                      <a:r>
                        <a:rPr lang="de-DE" sz="1400" b="0" kern="100" dirty="0">
                          <a:effectLst/>
                        </a:rPr>
                        <a:t>65° - 70° / 5 min - 30 min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tc>
                  <a:txBody>
                    <a:bodyPr/>
                    <a:lstStyle/>
                    <a:p>
                      <a:r>
                        <a:rPr lang="de-DE" sz="1400" kern="100" dirty="0">
                          <a:effectLst/>
                        </a:rPr>
                        <a:t>Höherer Vergärungsgrad (macht in Verbindung mit </a:t>
                      </a:r>
                      <a:r>
                        <a:rPr lang="de-DE" sz="1400" kern="100" dirty="0" err="1">
                          <a:effectLst/>
                        </a:rPr>
                        <a:t>niedrigtemperaturiger</a:t>
                      </a:r>
                      <a:r>
                        <a:rPr lang="de-DE" sz="1400" kern="100" dirty="0">
                          <a:effectLst/>
                        </a:rPr>
                        <a:t> </a:t>
                      </a:r>
                      <a:r>
                        <a:rPr lang="de-DE" sz="1400" kern="100" dirty="0" err="1">
                          <a:effectLst/>
                        </a:rPr>
                        <a:t>Maltoserast</a:t>
                      </a:r>
                      <a:r>
                        <a:rPr lang="de-DE" sz="1400" kern="100" dirty="0">
                          <a:effectLst/>
                        </a:rPr>
                        <a:t> Sinn)</a:t>
                      </a:r>
                      <a:endParaRPr lang="de-DE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extLst>
                  <a:ext uri="{0D108BD9-81ED-4DB2-BD59-A6C34878D82A}">
                    <a16:rowId xmlns:a16="http://schemas.microsoft.com/office/drawing/2014/main" val="3299891425"/>
                  </a:ext>
                </a:extLst>
              </a:tr>
              <a:tr h="597324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de-DE" sz="1400" b="1" kern="100" dirty="0">
                          <a:solidFill>
                            <a:srgbClr val="1F3763"/>
                          </a:solidFill>
                          <a:effectLst/>
                        </a:rPr>
                        <a:t>Verzuckerungsrast (2. Verzuckerung)</a:t>
                      </a:r>
                    </a:p>
                    <a:p>
                      <a:r>
                        <a:rPr lang="de-DE" sz="1400" b="0" kern="100" dirty="0">
                          <a:effectLst/>
                        </a:rPr>
                        <a:t>68° - 76° / 15 - 45 min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tc>
                  <a:txBody>
                    <a:bodyPr/>
                    <a:lstStyle/>
                    <a:p>
                      <a:r>
                        <a:rPr lang="de-DE" sz="1400" kern="100" dirty="0">
                          <a:effectLst/>
                        </a:rPr>
                        <a:t>Aktivität von α-Amylasen. → Aromabildung und Mundgefühl trägt zur Vollmundigkeit bei. Abbau von langkettigen Polysacchariden in kurzkettige Dextrine (Traubenzucker). </a:t>
                      </a:r>
                      <a:endParaRPr lang="de-DE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extLst>
                  <a:ext uri="{0D108BD9-81ED-4DB2-BD59-A6C34878D82A}">
                    <a16:rowId xmlns:a16="http://schemas.microsoft.com/office/drawing/2014/main" val="728003471"/>
                  </a:ext>
                </a:extLst>
              </a:tr>
              <a:tr h="354203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de-DE" sz="1400" b="1" kern="100" dirty="0">
                          <a:solidFill>
                            <a:srgbClr val="1F3763"/>
                          </a:solidFill>
                          <a:effectLst/>
                        </a:rPr>
                        <a:t>Kombirast</a:t>
                      </a:r>
                    </a:p>
                    <a:p>
                      <a:r>
                        <a:rPr lang="de-DE" sz="1400" b="0" kern="100" dirty="0">
                          <a:effectLst/>
                        </a:rPr>
                        <a:t>65° - 70° / 30 - 90 min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tc>
                  <a:txBody>
                    <a:bodyPr/>
                    <a:lstStyle/>
                    <a:p>
                      <a:r>
                        <a:rPr lang="de-DE" sz="1400" kern="100" dirty="0">
                          <a:effectLst/>
                        </a:rPr>
                        <a:t>Kombiniertes, zeitsparendes Verfahren zur gleichzeitigen Denaturierung der β-Amylasen und Verzuckerung. Beliebt ist 67°C als Standardtemperatur, das Bier ist dann weder zu süß noch zu trocken. </a:t>
                      </a:r>
                      <a:endParaRPr lang="de-DE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extLst>
                  <a:ext uri="{0D108BD9-81ED-4DB2-BD59-A6C34878D82A}">
                    <a16:rowId xmlns:a16="http://schemas.microsoft.com/office/drawing/2014/main" val="737663292"/>
                  </a:ext>
                </a:extLst>
              </a:tr>
              <a:tr h="447993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de-DE" sz="1400" b="1" kern="100" dirty="0" err="1">
                          <a:solidFill>
                            <a:srgbClr val="1F3763"/>
                          </a:solidFill>
                          <a:effectLst/>
                        </a:rPr>
                        <a:t>Abmaischen</a:t>
                      </a:r>
                      <a:endParaRPr lang="de-DE" sz="1400" b="1" kern="100" dirty="0">
                        <a:solidFill>
                          <a:srgbClr val="1F3763"/>
                        </a:solidFill>
                        <a:effectLst/>
                      </a:endParaRPr>
                    </a:p>
                    <a:p>
                      <a:r>
                        <a:rPr lang="de-DE" sz="1400" b="0" kern="100" dirty="0">
                          <a:effectLst/>
                        </a:rPr>
                        <a:t>75° - 78° / 0 - 20 min</a:t>
                      </a:r>
                      <a:endParaRPr lang="de-DE" sz="14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tc>
                  <a:txBody>
                    <a:bodyPr/>
                    <a:lstStyle/>
                    <a:p>
                      <a:r>
                        <a:rPr lang="de-DE" sz="1400" kern="100" dirty="0">
                          <a:effectLst/>
                        </a:rPr>
                        <a:t>Das Erhitzen bewirkt die endgültige Verzuckerung. </a:t>
                      </a:r>
                      <a:endParaRPr lang="de-DE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9" marR="55999" marT="0" marB="0"/>
                </a:tc>
                <a:extLst>
                  <a:ext uri="{0D108BD9-81ED-4DB2-BD59-A6C34878D82A}">
                    <a16:rowId xmlns:a16="http://schemas.microsoft.com/office/drawing/2014/main" val="1283646207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61724CF9-BC4E-6BAE-EA2C-E50A1D31DC19}"/>
              </a:ext>
            </a:extLst>
          </p:cNvPr>
          <p:cNvSpPr txBox="1"/>
          <p:nvPr/>
        </p:nvSpPr>
        <p:spPr>
          <a:xfrm>
            <a:off x="838200" y="6283011"/>
            <a:ext cx="2448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Quelle: https://kleiner-</a:t>
            </a:r>
            <a:r>
              <a:rPr lang="de-DE" sz="1200" dirty="0" err="1"/>
              <a:t>brauhelfer.de</a:t>
            </a:r>
            <a:endParaRPr lang="de-DE" sz="1200" dirty="0"/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D6AB136F-8F5F-F985-EA10-363338E2958B}"/>
              </a:ext>
            </a:extLst>
          </p:cNvPr>
          <p:cNvSpPr/>
          <p:nvPr/>
        </p:nvSpPr>
        <p:spPr>
          <a:xfrm>
            <a:off x="399245" y="3567448"/>
            <a:ext cx="438955" cy="2575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7AFE89B-D4E3-F5DE-2583-7272D9683630}"/>
              </a:ext>
            </a:extLst>
          </p:cNvPr>
          <p:cNvSpPr/>
          <p:nvPr/>
        </p:nvSpPr>
        <p:spPr>
          <a:xfrm>
            <a:off x="399245" y="4441065"/>
            <a:ext cx="438955" cy="2575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teraktive Schaltfläche: Zurückkehren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55CCDE-5663-644C-2772-D4F1CCF52AE2}"/>
              </a:ext>
            </a:extLst>
          </p:cNvPr>
          <p:cNvSpPr/>
          <p:nvPr/>
        </p:nvSpPr>
        <p:spPr>
          <a:xfrm>
            <a:off x="10828449" y="5455746"/>
            <a:ext cx="561304" cy="721217"/>
          </a:xfrm>
          <a:prstGeom prst="actionButtonReturn">
            <a:avLst/>
          </a:prstGeom>
          <a:solidFill>
            <a:srgbClr val="E9E5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5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Läutern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Ziel: </a:t>
            </a:r>
          </a:p>
          <a:p>
            <a:r>
              <a:rPr lang="de-DE" dirty="0"/>
              <a:t>Gewinnung einer klaren Würze </a:t>
            </a:r>
          </a:p>
          <a:p>
            <a:pPr marL="0" indent="0">
              <a:buNone/>
            </a:pPr>
            <a:r>
              <a:rPr lang="de-DE" b="1" dirty="0"/>
              <a:t>Ablauf:</a:t>
            </a:r>
          </a:p>
          <a:p>
            <a:r>
              <a:rPr lang="de-DE" dirty="0"/>
              <a:t>Umpumpen der Maische in den Läuterbottich mit Siebboden</a:t>
            </a:r>
          </a:p>
          <a:p>
            <a:r>
              <a:rPr lang="de-DE" dirty="0"/>
              <a:t>Läuterruhe zum Absetzen des </a:t>
            </a:r>
            <a:r>
              <a:rPr lang="de-DE" dirty="0" err="1"/>
              <a:t>Trebers</a:t>
            </a:r>
            <a:endParaRPr lang="de-DE" dirty="0"/>
          </a:p>
          <a:p>
            <a:r>
              <a:rPr lang="de-DE" dirty="0"/>
              <a:t>Im Kreis laufen lassen bis Würze klar läuft</a:t>
            </a:r>
          </a:p>
          <a:p>
            <a:r>
              <a:rPr lang="de-DE" dirty="0"/>
              <a:t>Klare Würze (Vorderwürze) in </a:t>
            </a:r>
            <a:r>
              <a:rPr lang="de-DE" dirty="0" err="1"/>
              <a:t>Würzepfanne</a:t>
            </a:r>
            <a:r>
              <a:rPr lang="de-DE" dirty="0"/>
              <a:t> pumpen</a:t>
            </a:r>
          </a:p>
          <a:p>
            <a:r>
              <a:rPr lang="de-DE" dirty="0"/>
              <a:t>Läuterbottich ablaufen lassen bis knapp über </a:t>
            </a:r>
            <a:r>
              <a:rPr lang="de-DE" dirty="0" err="1"/>
              <a:t>Treberkuchen</a:t>
            </a:r>
            <a:endParaRPr lang="de-DE" dirty="0"/>
          </a:p>
          <a:p>
            <a:r>
              <a:rPr lang="de-DE" dirty="0"/>
              <a:t>Nachguss-Wasser (78°) zum Auswaschen des </a:t>
            </a:r>
            <a:r>
              <a:rPr lang="de-DE" dirty="0" err="1"/>
              <a:t>Trebers</a:t>
            </a:r>
            <a:r>
              <a:rPr lang="de-DE" dirty="0"/>
              <a:t> in Läuterbottich geben bis Zielstammwürze vor Kochen erreicht ist.</a:t>
            </a:r>
          </a:p>
          <a:p>
            <a:endParaRPr lang="de-DE" dirty="0"/>
          </a:p>
        </p:txBody>
      </p:sp>
      <p:sp>
        <p:nvSpPr>
          <p:cNvPr id="5" name="Interaktive Schaltfläche: Zurückkehre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C985360-AC8D-828E-01BC-CEDEC3F9F25F}"/>
              </a:ext>
            </a:extLst>
          </p:cNvPr>
          <p:cNvSpPr/>
          <p:nvPr/>
        </p:nvSpPr>
        <p:spPr>
          <a:xfrm>
            <a:off x="10828449" y="5455746"/>
            <a:ext cx="561304" cy="721217"/>
          </a:xfrm>
          <a:prstGeom prst="actionButtonReturn">
            <a:avLst/>
          </a:prstGeom>
          <a:solidFill>
            <a:srgbClr val="E9E5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2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Ziele:</a:t>
            </a:r>
          </a:p>
          <a:p>
            <a:r>
              <a:rPr lang="de-DE" dirty="0"/>
              <a:t>Umwandlung der Alphasäure in Bitterstoff Iso-Alphasäure (Isomerisierung)</a:t>
            </a:r>
          </a:p>
          <a:p>
            <a:r>
              <a:rPr lang="de-DE" dirty="0"/>
              <a:t>Lösen aromatischer Hopfenöle</a:t>
            </a:r>
          </a:p>
          <a:p>
            <a:r>
              <a:rPr lang="de-DE" dirty="0"/>
              <a:t>Enzyme deaktivieren</a:t>
            </a:r>
          </a:p>
          <a:p>
            <a:r>
              <a:rPr lang="de-DE" dirty="0"/>
              <a:t>Ausdampfen unedler Aromastoffe</a:t>
            </a:r>
          </a:p>
          <a:p>
            <a:r>
              <a:rPr lang="de-DE" dirty="0"/>
              <a:t>Ausfällen überschüssigen Eiweißes</a:t>
            </a:r>
          </a:p>
          <a:p>
            <a:r>
              <a:rPr lang="de-DE" dirty="0"/>
              <a:t>Sterilisierung</a:t>
            </a:r>
          </a:p>
          <a:p>
            <a:pPr marL="0" indent="0">
              <a:buNone/>
            </a:pPr>
            <a:r>
              <a:rPr lang="de-DE" b="1" dirty="0"/>
              <a:t>Hopfengaben</a:t>
            </a:r>
          </a:p>
          <a:p>
            <a:r>
              <a:rPr lang="de-DE" dirty="0"/>
              <a:t>Währen des Kochens (60 – 90 min) erfolgen mehrere (1-5) Hopfen-</a:t>
            </a:r>
            <a:br>
              <a:rPr lang="de-DE" dirty="0"/>
            </a:br>
            <a:r>
              <a:rPr lang="de-DE" dirty="0"/>
              <a:t>gaben, je nach gewünschter Charakteristik des Bieres.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Interaktive Schaltfläche: Zurückkehre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736BB56-4B98-CC4B-02D5-78873A281BE6}"/>
              </a:ext>
            </a:extLst>
          </p:cNvPr>
          <p:cNvSpPr/>
          <p:nvPr/>
        </p:nvSpPr>
        <p:spPr>
          <a:xfrm>
            <a:off x="10828449" y="5455746"/>
            <a:ext cx="561304" cy="721217"/>
          </a:xfrm>
          <a:prstGeom prst="actionButtonReturn">
            <a:avLst/>
          </a:prstGeom>
          <a:solidFill>
            <a:srgbClr val="E9E5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59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Whirlpool und Kühlen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Whirlpool</a:t>
            </a:r>
          </a:p>
          <a:p>
            <a:r>
              <a:rPr lang="de-DE" dirty="0"/>
              <a:t>Ziel: Abscheiden des Hopfentrubs vom Kochen</a:t>
            </a:r>
          </a:p>
          <a:p>
            <a:r>
              <a:rPr lang="de-DE" dirty="0"/>
              <a:t>Hopfengabe im Temperaturbereich von +/- 80° gibt besonders intensives Aroma</a:t>
            </a:r>
          </a:p>
          <a:p>
            <a:pPr marL="0" indent="0">
              <a:buNone/>
            </a:pPr>
            <a:r>
              <a:rPr lang="de-DE" b="1" dirty="0"/>
              <a:t>Kühlen</a:t>
            </a:r>
          </a:p>
          <a:p>
            <a:r>
              <a:rPr lang="de-DE" dirty="0"/>
              <a:t>Abkühlen auf Anstelltemperatur mittels Gegenstromkühler, Plattenkühler oder Eintauchkühler</a:t>
            </a:r>
          </a:p>
          <a:p>
            <a:r>
              <a:rPr lang="de-DE" dirty="0"/>
              <a:t>Für untergäriges Bier zusätzliches Kühlen im Kühlschrank auf 8° Anstelltemperatur</a:t>
            </a:r>
          </a:p>
          <a:p>
            <a:endParaRPr lang="de-DE" dirty="0"/>
          </a:p>
        </p:txBody>
      </p:sp>
      <p:sp>
        <p:nvSpPr>
          <p:cNvPr id="5" name="Interaktive Schaltfläche: Zurückkehre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F794C44-476E-A25A-7BA0-F41A5A00D2BB}"/>
              </a:ext>
            </a:extLst>
          </p:cNvPr>
          <p:cNvSpPr/>
          <p:nvPr/>
        </p:nvSpPr>
        <p:spPr>
          <a:xfrm>
            <a:off x="10828449" y="5455746"/>
            <a:ext cx="561304" cy="721217"/>
          </a:xfrm>
          <a:prstGeom prst="actionButtonReturn">
            <a:avLst/>
          </a:prstGeom>
          <a:solidFill>
            <a:srgbClr val="E9E5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2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1CA8E-A3B4-0054-A2BC-9F3E653B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Brauverein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2F0A45-1640-796B-BC44-5B7AB7711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8797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Gären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/>
              <a:t>Anstellen</a:t>
            </a:r>
          </a:p>
          <a:p>
            <a:r>
              <a:rPr lang="de-DE" dirty="0"/>
              <a:t>Belüften der Hefe durch intensives Schütteln</a:t>
            </a:r>
          </a:p>
          <a:p>
            <a:r>
              <a:rPr lang="de-DE" dirty="0"/>
              <a:t>Zugabe bei Anstelltemperatur</a:t>
            </a:r>
          </a:p>
          <a:p>
            <a:pPr>
              <a:buFont typeface="Wingdings" pitchFamily="2" charset="2"/>
              <a:buChar char="à"/>
            </a:pPr>
            <a:r>
              <a:rPr lang="de-DE" dirty="0"/>
              <a:t>Ab jetzt ist es Bier (und damit steuerpflichtig)</a:t>
            </a:r>
          </a:p>
          <a:p>
            <a:pPr marL="0" indent="0">
              <a:buNone/>
            </a:pPr>
            <a:r>
              <a:rPr lang="de-DE" b="1" dirty="0"/>
              <a:t>Gärführung</a:t>
            </a:r>
          </a:p>
          <a:p>
            <a:r>
              <a:rPr lang="de-DE" dirty="0"/>
              <a:t>Je höher die Temperatur desto mehr Braunebenprodukte wie Ester </a:t>
            </a:r>
            <a:br>
              <a:rPr lang="de-DE" dirty="0"/>
            </a:br>
            <a:r>
              <a:rPr lang="de-DE" dirty="0"/>
              <a:t>(z. B. Bananenaroma beim Weizen)</a:t>
            </a:r>
          </a:p>
          <a:p>
            <a:r>
              <a:rPr lang="de-DE" dirty="0"/>
              <a:t>Obergärige Hefe 18° - 22°</a:t>
            </a:r>
          </a:p>
          <a:p>
            <a:r>
              <a:rPr lang="de-DE" dirty="0"/>
              <a:t>Untergärige Hefe bei 8°-12°</a:t>
            </a:r>
          </a:p>
          <a:p>
            <a:r>
              <a:rPr lang="de-DE" dirty="0"/>
              <a:t>Evtl. Kurzzeitige Temperaturerhöhung um </a:t>
            </a:r>
            <a:r>
              <a:rPr lang="de-DE" dirty="0" err="1"/>
              <a:t>Diacetyl</a:t>
            </a:r>
            <a:r>
              <a:rPr lang="de-DE" dirty="0"/>
              <a:t> abzubauen (Butteraroma – manchmal erwünscht)</a:t>
            </a:r>
          </a:p>
          <a:p>
            <a:r>
              <a:rPr lang="de-DE" dirty="0"/>
              <a:t>Hopfenstopfen am Ende der Hauptgärung sorgt für intensives Hopfenaroma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Reifung und Lagerung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/>
              <a:t>Karbonisierung</a:t>
            </a:r>
            <a:r>
              <a:rPr lang="de-DE" dirty="0"/>
              <a:t> </a:t>
            </a:r>
          </a:p>
          <a:p>
            <a:r>
              <a:rPr lang="de-DE" dirty="0"/>
              <a:t>Grünschlauchen, d. h. Abfüllen des unvollständig vergorenen Bieres in Druckbehälter</a:t>
            </a:r>
          </a:p>
          <a:p>
            <a:r>
              <a:rPr lang="de-DE" dirty="0"/>
              <a:t>Nachgärung mit Speise (unvergorene Würze) oder Zucker</a:t>
            </a:r>
          </a:p>
          <a:p>
            <a:r>
              <a:rPr lang="de-DE" dirty="0" err="1"/>
              <a:t>Zwangskarbonisierung</a:t>
            </a:r>
            <a:r>
              <a:rPr lang="de-DE" dirty="0"/>
              <a:t> durch Beaufschlagung des endvergorenen Bieres mit CO2 </a:t>
            </a:r>
          </a:p>
          <a:p>
            <a:pPr marL="0" indent="0">
              <a:buNone/>
            </a:pPr>
            <a:r>
              <a:rPr lang="de-DE" b="1" dirty="0"/>
              <a:t>Reifung</a:t>
            </a:r>
            <a:endParaRPr lang="de-DE" dirty="0"/>
          </a:p>
          <a:p>
            <a:r>
              <a:rPr lang="de-DE" dirty="0"/>
              <a:t>Obergärig: 2 Wochen</a:t>
            </a:r>
          </a:p>
          <a:p>
            <a:r>
              <a:rPr lang="de-DE" dirty="0"/>
              <a:t>Untergärig: 4-6 Wochen</a:t>
            </a:r>
          </a:p>
          <a:p>
            <a:endParaRPr lang="de-DE" dirty="0"/>
          </a:p>
        </p:txBody>
      </p:sp>
      <p:sp>
        <p:nvSpPr>
          <p:cNvPr id="5" name="Interaktive Schaltfläche: Zurückkehre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8A19FC2-2E33-C687-B6A3-552247B392D7}"/>
              </a:ext>
            </a:extLst>
          </p:cNvPr>
          <p:cNvSpPr/>
          <p:nvPr/>
        </p:nvSpPr>
        <p:spPr>
          <a:xfrm>
            <a:off x="10828449" y="5455746"/>
            <a:ext cx="561304" cy="721217"/>
          </a:xfrm>
          <a:prstGeom prst="actionButtonReturn">
            <a:avLst/>
          </a:prstGeom>
          <a:solidFill>
            <a:srgbClr val="E9E5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5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Schritte, auf die wir verzichten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Filtrierung </a:t>
            </a:r>
          </a:p>
          <a:p>
            <a:r>
              <a:rPr lang="de-DE" dirty="0"/>
              <a:t>Klärung mit Hilfsstoffen</a:t>
            </a:r>
          </a:p>
          <a:p>
            <a:r>
              <a:rPr lang="de-DE" dirty="0"/>
              <a:t>Pasteurisierung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5698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69888-F248-5EEE-D273-7E2FA2C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Rohstoffe – wenn möglich regional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1835A-EAD0-A9C7-29E5-8FA10DD14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Hopfen</a:t>
            </a:r>
          </a:p>
          <a:p>
            <a:r>
              <a:rPr lang="de-DE" dirty="0"/>
              <a:t>meist aus den fränkischen und bayerischen Hopfenanbaugebieten Spalt, Hersbruck, Hallertau</a:t>
            </a:r>
          </a:p>
          <a:p>
            <a:pPr marL="0" indent="0">
              <a:buNone/>
            </a:pPr>
            <a:r>
              <a:rPr lang="de-DE" b="1" dirty="0"/>
              <a:t>Malz</a:t>
            </a:r>
          </a:p>
          <a:p>
            <a:r>
              <a:rPr lang="de-DE" dirty="0"/>
              <a:t>Bevorzugt den Mälzereien Steinbach Zirndorf, Weyermann Bamberg</a:t>
            </a:r>
          </a:p>
          <a:p>
            <a:pPr marL="0" indent="0">
              <a:buNone/>
            </a:pPr>
            <a:r>
              <a:rPr lang="de-DE" b="1" dirty="0"/>
              <a:t>Hefe</a:t>
            </a:r>
          </a:p>
          <a:p>
            <a:r>
              <a:rPr lang="de-DE" dirty="0"/>
              <a:t>Frischhefe von </a:t>
            </a:r>
            <a:r>
              <a:rPr lang="de-DE" dirty="0" err="1"/>
              <a:t>Schanzenbäu</a:t>
            </a:r>
            <a:r>
              <a:rPr lang="de-DE" dirty="0"/>
              <a:t> Nürnberg</a:t>
            </a:r>
          </a:p>
          <a:p>
            <a:pPr marL="0" indent="0">
              <a:buNone/>
            </a:pPr>
            <a:r>
              <a:rPr lang="de-DE" b="1" dirty="0"/>
              <a:t>Wasser</a:t>
            </a:r>
          </a:p>
          <a:p>
            <a:r>
              <a:rPr lang="de-DE" dirty="0"/>
              <a:t>Schwabacher Leitungswasser mit leichter Korrektur des pH-Wertes durch Sauermalz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5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BFCCF-3F73-D053-E044-D03257C2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TV-Beitrag vom 28.02.2024</a:t>
            </a:r>
          </a:p>
        </p:txBody>
      </p:sp>
      <p:pic>
        <p:nvPicPr>
          <p:cNvPr id="9" name="Inhaltsplatzhalter 8">
            <a:hlinkClick r:id="rId3"/>
            <a:extLst>
              <a:ext uri="{FF2B5EF4-FFF2-40B4-BE49-F238E27FC236}">
                <a16:creationId xmlns:a16="http://schemas.microsoft.com/office/drawing/2014/main" id="{8A6DB888-0A99-EAA0-9E07-E6D36A347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65" t="1057" r="620" b="1404"/>
          <a:stretch/>
        </p:blipFill>
        <p:spPr>
          <a:xfrm>
            <a:off x="2527300" y="1825625"/>
            <a:ext cx="6736208" cy="3813175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8222F85-6DB6-C6D6-8EEB-F09C67CD0D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>
                <a:hlinkClick r:id="rId5"/>
              </a:rPr>
              <a:t>https://www.frankenfernsehen.tv/mediathek/video/handwerk-und-geselligkeit-der-brauverein-schwabach/</a:t>
            </a:r>
            <a:r>
              <a:rPr lang="de-D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1958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6B914-6F85-7D93-D0BE-0BDCF806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Bier - Standardsorten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D8EC1-7159-ECDA-D18C-47B2C1CED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/>
              <a:t>Bisher gebraut:</a:t>
            </a:r>
          </a:p>
          <a:p>
            <a:r>
              <a:rPr lang="de-DE" dirty="0"/>
              <a:t>Helles</a:t>
            </a:r>
          </a:p>
          <a:p>
            <a:r>
              <a:rPr lang="de-DE" dirty="0"/>
              <a:t>Kellerbier</a:t>
            </a:r>
          </a:p>
          <a:p>
            <a:r>
              <a:rPr lang="de-DE" dirty="0" err="1"/>
              <a:t>Rotbier</a:t>
            </a:r>
            <a:endParaRPr lang="de-DE" dirty="0"/>
          </a:p>
          <a:p>
            <a:r>
              <a:rPr lang="de-DE" dirty="0"/>
              <a:t>Dunkles</a:t>
            </a:r>
          </a:p>
          <a:p>
            <a:r>
              <a:rPr lang="de-DE" dirty="0"/>
              <a:t>Schwabacher </a:t>
            </a:r>
            <a:r>
              <a:rPr lang="de-DE" dirty="0" err="1"/>
              <a:t>Winterböckla</a:t>
            </a:r>
            <a:endParaRPr lang="de-DE" dirty="0"/>
          </a:p>
          <a:p>
            <a:pPr marL="0" indent="0">
              <a:buNone/>
            </a:pPr>
            <a:r>
              <a:rPr lang="de-DE" b="1" dirty="0"/>
              <a:t>Geplant 2024:</a:t>
            </a:r>
          </a:p>
          <a:p>
            <a:r>
              <a:rPr lang="de-DE" dirty="0"/>
              <a:t>Heller Maibock</a:t>
            </a:r>
          </a:p>
          <a:p>
            <a:r>
              <a:rPr lang="de-DE" dirty="0" err="1"/>
              <a:t>Nachbrau</a:t>
            </a:r>
            <a:r>
              <a:rPr lang="de-DE" dirty="0"/>
              <a:t> Leitner Prinz-Albrecht-Trunk</a:t>
            </a:r>
          </a:p>
          <a:p>
            <a:r>
              <a:rPr lang="de-DE" dirty="0"/>
              <a:t>Märzen</a:t>
            </a:r>
          </a:p>
          <a:p>
            <a:r>
              <a:rPr lang="de-DE" dirty="0"/>
              <a:t>Weizen</a:t>
            </a:r>
          </a:p>
        </p:txBody>
      </p:sp>
    </p:spTree>
    <p:extLst>
      <p:ext uri="{BB962C8B-B14F-4D97-AF65-F5344CB8AC3E}">
        <p14:creationId xmlns:p14="http://schemas.microsoft.com/office/powerpoint/2010/main" val="5211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10931-3B4D-A1C8-7FFA-3A346DD1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Bier - Spezial-Sude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E9158-4113-58AB-149B-D6B3FFD0F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Zum </a:t>
            </a:r>
            <a:r>
              <a:rPr lang="de-DE" b="1" dirty="0"/>
              <a:t>Regionalmarkt Schwabach</a:t>
            </a:r>
            <a:r>
              <a:rPr lang="de-DE" dirty="0"/>
              <a:t> brauen wir in der Regel besondere, experimentelle Sude, oft außerhalb des sog. Reinheitsgebots:</a:t>
            </a:r>
          </a:p>
          <a:p>
            <a:r>
              <a:rPr lang="de-DE" dirty="0"/>
              <a:t>2021: </a:t>
            </a:r>
            <a:r>
              <a:rPr lang="de-DE" b="1" dirty="0"/>
              <a:t>Kaffee-Stout </a:t>
            </a:r>
            <a:r>
              <a:rPr lang="de-DE" dirty="0"/>
              <a:t>mit Kaffeebohnen aus der Schwabacher Rösterei „Blaues Haus“</a:t>
            </a:r>
          </a:p>
          <a:p>
            <a:r>
              <a:rPr lang="de-DE" dirty="0"/>
              <a:t>2022: </a:t>
            </a:r>
            <a:r>
              <a:rPr lang="de-DE" b="1" dirty="0" err="1"/>
              <a:t>Bavarian</a:t>
            </a:r>
            <a:r>
              <a:rPr lang="de-DE" b="1" dirty="0"/>
              <a:t> IPA </a:t>
            </a:r>
            <a:r>
              <a:rPr lang="de-DE" dirty="0"/>
              <a:t>mit </a:t>
            </a:r>
            <a:r>
              <a:rPr lang="de-DE" dirty="0" err="1"/>
              <a:t>auschließlich</a:t>
            </a:r>
            <a:r>
              <a:rPr lang="de-DE" dirty="0"/>
              <a:t> fränkischen und bayerischen Aromahopfen</a:t>
            </a:r>
          </a:p>
          <a:p>
            <a:r>
              <a:rPr lang="de-DE" dirty="0"/>
              <a:t>2023: </a:t>
            </a:r>
            <a:r>
              <a:rPr lang="de-DE" b="1" dirty="0" err="1"/>
              <a:t>Keschdenbock</a:t>
            </a:r>
            <a:r>
              <a:rPr lang="de-DE" b="1" dirty="0"/>
              <a:t> </a:t>
            </a:r>
            <a:r>
              <a:rPr lang="de-DE" dirty="0"/>
              <a:t>mit Esskastanien aus </a:t>
            </a:r>
            <a:r>
              <a:rPr lang="de-DE" dirty="0" err="1"/>
              <a:t>Nbg</a:t>
            </a:r>
            <a:r>
              <a:rPr lang="de-DE" dirty="0"/>
              <a:t>.-</a:t>
            </a:r>
            <a:r>
              <a:rPr lang="de-DE" dirty="0" err="1"/>
              <a:t>Gebersdorf</a:t>
            </a:r>
            <a:endParaRPr lang="de-DE" dirty="0"/>
          </a:p>
          <a:p>
            <a:r>
              <a:rPr lang="de-DE" dirty="0"/>
              <a:t>2024: </a:t>
            </a:r>
            <a:r>
              <a:rPr lang="de-DE" b="1" dirty="0"/>
              <a:t>Honigbock</a:t>
            </a:r>
            <a:r>
              <a:rPr lang="de-DE" dirty="0"/>
              <a:t> in Kooperation mit dem Imkerverein Schwabach</a:t>
            </a:r>
          </a:p>
        </p:txBody>
      </p:sp>
    </p:spTree>
    <p:extLst>
      <p:ext uri="{BB962C8B-B14F-4D97-AF65-F5344CB8AC3E}">
        <p14:creationId xmlns:p14="http://schemas.microsoft.com/office/powerpoint/2010/main" val="153659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10931-3B4D-A1C8-7FFA-3A346DD1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Vorschau: Veranstaltungen 2024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E9158-4113-58AB-149B-D6B3FFD0F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27.04. Maibockanstich (Maibock und Helles)</a:t>
            </a:r>
          </a:p>
          <a:p>
            <a:r>
              <a:rPr lang="de-DE" dirty="0"/>
              <a:t>14.07. Bürgerfest Schwabach (Umfang der Teilnahme offen)</a:t>
            </a:r>
          </a:p>
          <a:p>
            <a:r>
              <a:rPr lang="de-DE" dirty="0"/>
              <a:t>03.08. Goldschlägernacht</a:t>
            </a:r>
          </a:p>
          <a:p>
            <a:r>
              <a:rPr lang="de-DE" dirty="0"/>
              <a:t>28.09. Regionalmarkt</a:t>
            </a:r>
          </a:p>
          <a:p>
            <a:r>
              <a:rPr lang="de-DE" dirty="0"/>
              <a:t>12/24 Adventsmarkt Eichwasen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216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C594A-7CA0-88E4-F011-3585928E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Interview mit Frankens </a:t>
            </a:r>
            <a:r>
              <a:rPr lang="de-DE" dirty="0" err="1"/>
              <a:t>Bierwelt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7B99C48-EA27-03AB-2CB7-583D7C31580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>
                <a:hlinkClick r:id="rId2"/>
              </a:rPr>
              <a:t>https://www.brauverein-schwabach.de/2023/02/11/frankens-bierwelt-war-zu-gast-bei-uns/</a:t>
            </a:r>
            <a:r>
              <a:rPr lang="de-DE" sz="1800" dirty="0"/>
              <a:t> </a:t>
            </a:r>
          </a:p>
        </p:txBody>
      </p:sp>
      <p:pic>
        <p:nvPicPr>
          <p:cNvPr id="5" name="Inhaltsplatzhalter 4">
            <a:hlinkClick r:id="rId3"/>
            <a:extLst>
              <a:ext uri="{FF2B5EF4-FFF2-40B4-BE49-F238E27FC236}">
                <a16:creationId xmlns:a16="http://schemas.microsoft.com/office/drawing/2014/main" id="{1B042FA9-0D8B-5436-6BE3-EEE32CF66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67" t="708" b="1"/>
          <a:stretch/>
        </p:blipFill>
        <p:spPr>
          <a:xfrm>
            <a:off x="3256823" y="1825626"/>
            <a:ext cx="5678353" cy="3893003"/>
          </a:xfrm>
        </p:spPr>
      </p:pic>
    </p:spTree>
    <p:extLst>
      <p:ext uri="{BB962C8B-B14F-4D97-AF65-F5344CB8AC3E}">
        <p14:creationId xmlns:p14="http://schemas.microsoft.com/office/powerpoint/2010/main" val="4122156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C594A-7CA0-88E4-F011-3585928E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/>
              <a:t>		Und jetzt: </a:t>
            </a:r>
            <a:r>
              <a:rPr lang="de-DE" sz="6000" b="1" dirty="0">
                <a:latin typeface="+mn-lt"/>
              </a:rPr>
              <a:t>Zum Wohl!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FFF2FD-7C03-E35F-CC9F-3F47D23D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2913"/>
            <a:ext cx="10515600" cy="3294743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de-DE" sz="36000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214178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8222F85-6DB6-C6D6-8EEB-F09C67CD0D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https://</a:t>
            </a:r>
            <a:r>
              <a:rPr lang="de-DE" sz="1800" dirty="0" err="1"/>
              <a:t>www.brauverein-schwabach.de</a:t>
            </a:r>
            <a:r>
              <a:rPr lang="de-DE" sz="1800" dirty="0"/>
              <a:t>/2022/09/08/</a:t>
            </a:r>
            <a:r>
              <a:rPr lang="de-DE" sz="1800" dirty="0" err="1"/>
              <a:t>doku</a:t>
            </a:r>
            <a:r>
              <a:rPr lang="de-DE" sz="1800" dirty="0"/>
              <a:t>-video-</a:t>
            </a:r>
            <a:r>
              <a:rPr lang="de-DE" sz="1800" dirty="0" err="1"/>
              <a:t>ueber</a:t>
            </a:r>
            <a:r>
              <a:rPr lang="de-DE" sz="1800" dirty="0"/>
              <a:t>-unseren-verein/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5BFCCF-3F73-D053-E044-D03257C2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 über den Brauverein</a:t>
            </a:r>
          </a:p>
        </p:txBody>
      </p:sp>
      <p:pic>
        <p:nvPicPr>
          <p:cNvPr id="4" name="Grafik 3">
            <a:hlinkClick r:id="rId3"/>
            <a:extLst>
              <a:ext uri="{FF2B5EF4-FFF2-40B4-BE49-F238E27FC236}">
                <a16:creationId xmlns:a16="http://schemas.microsoft.com/office/drawing/2014/main" id="{C906CCAC-7670-1536-591B-585BBC10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748" y="1825625"/>
            <a:ext cx="7114504" cy="38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ACD30-56C8-80C1-6FBC-DB119C6C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Satzung und Ziele (Auszug)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14C47-702F-F65C-4EAA-36ACA164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15171" cy="4575175"/>
          </a:xfrm>
        </p:spPr>
        <p:txBody>
          <a:bodyPr>
            <a:normAutofit fontScale="92500"/>
          </a:bodyPr>
          <a:lstStyle/>
          <a:p>
            <a:r>
              <a:rPr lang="de-DE" b="1" dirty="0"/>
              <a:t>Name:</a:t>
            </a:r>
            <a:r>
              <a:rPr lang="de-DE" dirty="0"/>
              <a:t> Verein zur Förderung und Erhaltung der Schwabacher Braukultur e. V.</a:t>
            </a:r>
          </a:p>
          <a:p>
            <a:r>
              <a:rPr lang="de-DE" b="1" dirty="0"/>
              <a:t>Zweck des Vereins </a:t>
            </a:r>
            <a:r>
              <a:rPr lang="de-DE" dirty="0"/>
              <a:t>ist die Pflege des Brauchtums </a:t>
            </a:r>
            <a:r>
              <a:rPr lang="de-DE" dirty="0" err="1"/>
              <a:t>fränkischer</a:t>
            </a:r>
            <a:r>
              <a:rPr lang="de-DE" dirty="0"/>
              <a:t> Braukunst und ihrer Tradition, insbesondere:</a:t>
            </a:r>
          </a:p>
          <a:p>
            <a:pPr lvl="1"/>
            <a:r>
              <a:rPr lang="de-DE" dirty="0"/>
              <a:t>die Tradition der </a:t>
            </a:r>
            <a:r>
              <a:rPr lang="de-DE" dirty="0" err="1"/>
              <a:t>fränkischen</a:t>
            </a:r>
            <a:r>
              <a:rPr lang="de-DE" dirty="0"/>
              <a:t> Hausbrauerkunst zu </a:t>
            </a:r>
            <a:r>
              <a:rPr lang="de-DE" dirty="0" err="1"/>
              <a:t>fördern</a:t>
            </a:r>
            <a:r>
              <a:rPr lang="de-DE" dirty="0"/>
              <a:t> und zu pflegen Bereitstellung von Literatur zum Thema </a:t>
            </a:r>
            <a:r>
              <a:rPr lang="de-DE" dirty="0" err="1"/>
              <a:t>fränkischer</a:t>
            </a:r>
            <a:r>
              <a:rPr lang="de-DE" dirty="0"/>
              <a:t> Braukultur</a:t>
            </a:r>
          </a:p>
          <a:p>
            <a:pPr lvl="1"/>
            <a:r>
              <a:rPr lang="de-DE" dirty="0"/>
              <a:t>die Errichtung und Betrieb einer festen </a:t>
            </a:r>
            <a:r>
              <a:rPr lang="de-DE" dirty="0" err="1"/>
              <a:t>Braustätte</a:t>
            </a:r>
            <a:r>
              <a:rPr lang="de-DE" dirty="0"/>
              <a:t> und eines Braumuseums,</a:t>
            </a:r>
          </a:p>
          <a:p>
            <a:pPr lvl="1"/>
            <a:r>
              <a:rPr lang="de-DE" dirty="0"/>
              <a:t>um die </a:t>
            </a:r>
            <a:r>
              <a:rPr lang="de-DE" dirty="0" err="1"/>
              <a:t>Öffentlichkeit</a:t>
            </a:r>
            <a:r>
              <a:rPr lang="de-DE" dirty="0"/>
              <a:t> zu informieren und an geeigneter </a:t>
            </a:r>
            <a:r>
              <a:rPr lang="de-DE" dirty="0" err="1"/>
              <a:t>Örtlichkeit</a:t>
            </a:r>
            <a:r>
              <a:rPr lang="de-DE" dirty="0"/>
              <a:t> die Allgemeinheit teilhaben zu lassen.</a:t>
            </a:r>
          </a:p>
          <a:p>
            <a:pPr lvl="1"/>
            <a:r>
              <a:rPr lang="de-DE" dirty="0"/>
              <a:t>Erwerb, Erhaltung und Pflege historischer </a:t>
            </a:r>
            <a:r>
              <a:rPr lang="de-DE" dirty="0" err="1"/>
              <a:t>Gerätschaften</a:t>
            </a:r>
            <a:r>
              <a:rPr lang="de-DE" dirty="0"/>
              <a:t> sowie </a:t>
            </a:r>
            <a:r>
              <a:rPr lang="de-DE" dirty="0" err="1"/>
              <a:t>Gegenstände</a:t>
            </a:r>
            <a:r>
              <a:rPr lang="de-DE" dirty="0"/>
              <a:t> der Braukunst.</a:t>
            </a:r>
          </a:p>
          <a:p>
            <a:r>
              <a:rPr lang="de-DE" dirty="0"/>
              <a:t>Der Verein verfolgt gemeinnützige Zwecke</a:t>
            </a:r>
          </a:p>
          <a:p>
            <a:pPr marL="0" lvl="0" indent="0">
              <a:buNone/>
            </a:pPr>
            <a:r>
              <a:rPr lang="de-DE" sz="1700" dirty="0">
                <a:solidFill>
                  <a:prstClr val="black"/>
                </a:solidFill>
                <a:hlinkClick r:id="rId3"/>
              </a:rPr>
              <a:t>https://www.brauverein-schwabach.de/wp-content/uploads/2020/07/Brauverein-Schwabach_Vereinssatzung.pdf</a:t>
            </a:r>
            <a:r>
              <a:rPr lang="de-DE" sz="1700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6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A31FD-1F3F-B070-01EB-B1B8C891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Vereinsgeschichte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69D7D-90FF-C612-17C4-33823DDD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/>
              <a:t>22.04.2020:</a:t>
            </a:r>
            <a:r>
              <a:rPr lang="de-DE" dirty="0"/>
              <a:t> Eintragung ins Vereinsregister</a:t>
            </a:r>
          </a:p>
          <a:p>
            <a:r>
              <a:rPr lang="de-DE" b="1" dirty="0"/>
              <a:t>08.08.2020: </a:t>
            </a:r>
            <a:r>
              <a:rPr lang="de-DE" dirty="0"/>
              <a:t>Brausommerfest in Wolkersdorf</a:t>
            </a:r>
          </a:p>
          <a:p>
            <a:r>
              <a:rPr lang="de-DE" b="1" dirty="0"/>
              <a:t>02.10.2021:</a:t>
            </a:r>
            <a:r>
              <a:rPr lang="de-DE" dirty="0"/>
              <a:t> Teilnahme am Regionalmarkt gemeinsam mit der Kaffee-Rösterei „Blaues Haus“ mit einem Kaffee-Stout</a:t>
            </a:r>
          </a:p>
          <a:p>
            <a:r>
              <a:rPr lang="de-DE" b="1" dirty="0"/>
              <a:t>22.12.2021:</a:t>
            </a:r>
            <a:r>
              <a:rPr lang="de-DE" dirty="0"/>
              <a:t> Einzug ins Vereins-Brauhaus an der </a:t>
            </a:r>
            <a:r>
              <a:rPr lang="de-DE" dirty="0" err="1"/>
              <a:t>Nördl</a:t>
            </a:r>
            <a:r>
              <a:rPr lang="de-DE" dirty="0"/>
              <a:t>. Ringstr. (Anwesen von </a:t>
            </a:r>
            <a:r>
              <a:rPr lang="de-DE" dirty="0" err="1"/>
              <a:t>Staedtler</a:t>
            </a:r>
            <a:r>
              <a:rPr lang="de-DE" dirty="0"/>
              <a:t> &amp; Uhl, ehem. Trauringfabrik)</a:t>
            </a:r>
          </a:p>
          <a:p>
            <a:r>
              <a:rPr lang="de-DE" b="1" dirty="0"/>
              <a:t>01/22 – 03/22</a:t>
            </a:r>
            <a:r>
              <a:rPr lang="de-DE" dirty="0"/>
              <a:t>: Installation der Brauanlage (1,5 hl-Sudhaus + Kühlzelle)</a:t>
            </a:r>
          </a:p>
          <a:p>
            <a:r>
              <a:rPr lang="de-DE" b="1" dirty="0"/>
              <a:t>09.08.2022:</a:t>
            </a:r>
            <a:r>
              <a:rPr lang="de-DE" dirty="0"/>
              <a:t> Teilnahme an der Goldschlägernacht</a:t>
            </a:r>
          </a:p>
          <a:p>
            <a:r>
              <a:rPr lang="de-DE" b="1" dirty="0"/>
              <a:t>31.07.2023:</a:t>
            </a:r>
            <a:r>
              <a:rPr lang="de-DE" dirty="0"/>
              <a:t> Teilnahme am Bürgerfest mit befreundeten Brauvereinen</a:t>
            </a:r>
          </a:p>
          <a:p>
            <a:r>
              <a:rPr lang="de-DE" b="1" dirty="0"/>
              <a:t>2023:</a:t>
            </a:r>
            <a:r>
              <a:rPr lang="de-DE" dirty="0"/>
              <a:t> Gewerbeeintragung</a:t>
            </a:r>
          </a:p>
          <a:p>
            <a:r>
              <a:rPr lang="de-DE" b="1" dirty="0"/>
              <a:t>01.01.2024:</a:t>
            </a:r>
            <a:r>
              <a:rPr lang="de-DE" dirty="0"/>
              <a:t> Anmietung Lagerraum</a:t>
            </a:r>
          </a:p>
          <a:p>
            <a:r>
              <a:rPr lang="de-DE" b="1" dirty="0"/>
              <a:t>17.02.2023:</a:t>
            </a:r>
            <a:r>
              <a:rPr lang="de-DE" dirty="0"/>
              <a:t> </a:t>
            </a:r>
            <a:r>
              <a:rPr lang="de-DE" dirty="0" err="1"/>
              <a:t>Braukurs</a:t>
            </a:r>
            <a:r>
              <a:rPr lang="de-DE" dirty="0"/>
              <a:t>: Brauen mit einfachen Küchengeräten</a:t>
            </a:r>
          </a:p>
        </p:txBody>
      </p:sp>
    </p:spTree>
    <p:extLst>
      <p:ext uri="{BB962C8B-B14F-4D97-AF65-F5344CB8AC3E}">
        <p14:creationId xmlns:p14="http://schemas.microsoft.com/office/powerpoint/2010/main" val="143887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749CD-EA83-8BEC-D490-73DC84DC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Vereinsaktivitäten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12406-F692-209F-6A4F-2FABFCF5C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Monatliche öffentliche </a:t>
            </a:r>
            <a:r>
              <a:rPr lang="de-DE" b="1" dirty="0"/>
              <a:t>Stammtische</a:t>
            </a:r>
            <a:r>
              <a:rPr lang="de-DE" dirty="0"/>
              <a:t> – immer am 10. des Monats</a:t>
            </a:r>
          </a:p>
          <a:p>
            <a:r>
              <a:rPr lang="de-DE" b="1" dirty="0" err="1"/>
              <a:t>Brautage</a:t>
            </a:r>
            <a:r>
              <a:rPr lang="de-DE" dirty="0"/>
              <a:t> mit Teilnahmemöglichkeit</a:t>
            </a:r>
          </a:p>
          <a:p>
            <a:r>
              <a:rPr lang="de-DE" b="1" dirty="0"/>
              <a:t>Feste</a:t>
            </a:r>
            <a:r>
              <a:rPr lang="de-DE" dirty="0"/>
              <a:t>: Brausommerfest, Goldschlägernacht, Bürgerfest, </a:t>
            </a:r>
            <a:r>
              <a:rPr lang="de-DE" dirty="0" err="1"/>
              <a:t>Maibockanstisch</a:t>
            </a:r>
            <a:endParaRPr lang="de-DE" dirty="0"/>
          </a:p>
          <a:p>
            <a:r>
              <a:rPr lang="de-DE" b="1" dirty="0"/>
              <a:t>Märkte</a:t>
            </a:r>
            <a:r>
              <a:rPr lang="de-DE" dirty="0"/>
              <a:t>: Regionalmarkt, Adventsmarkt Eichwasen</a:t>
            </a:r>
          </a:p>
          <a:p>
            <a:r>
              <a:rPr lang="de-DE" dirty="0"/>
              <a:t>Bierverkauf </a:t>
            </a:r>
            <a:r>
              <a:rPr lang="de-DE" b="1" dirty="0"/>
              <a:t>„Bier über die </a:t>
            </a:r>
            <a:r>
              <a:rPr lang="de-DE" b="1" dirty="0" err="1"/>
              <a:t>Gass</a:t>
            </a:r>
            <a:r>
              <a:rPr lang="de-DE" b="1" dirty="0"/>
              <a:t>“</a:t>
            </a:r>
          </a:p>
          <a:p>
            <a:r>
              <a:rPr lang="de-DE" b="1" dirty="0" err="1"/>
              <a:t>Brauereienwanderungen</a:t>
            </a:r>
            <a:r>
              <a:rPr lang="de-DE" dirty="0"/>
              <a:t> (Frühjahr und Herbst)</a:t>
            </a:r>
          </a:p>
          <a:p>
            <a:r>
              <a:rPr lang="de-DE" b="1" dirty="0"/>
              <a:t>Bildungsausflüge</a:t>
            </a:r>
            <a:r>
              <a:rPr lang="de-DE" dirty="0"/>
              <a:t>, z. B. Mälzerei IREKS, </a:t>
            </a:r>
            <a:r>
              <a:rPr lang="de-DE" dirty="0" err="1"/>
              <a:t>Hefebank</a:t>
            </a:r>
            <a:r>
              <a:rPr lang="de-DE" dirty="0"/>
              <a:t> Weihenstephan</a:t>
            </a:r>
          </a:p>
          <a:p>
            <a:r>
              <a:rPr lang="de-DE" b="1" dirty="0"/>
              <a:t>Braukurse</a:t>
            </a:r>
          </a:p>
          <a:p>
            <a:r>
              <a:rPr lang="de-DE" b="1" dirty="0"/>
              <a:t>Vorträge</a:t>
            </a:r>
            <a:r>
              <a:rPr lang="de-DE" dirty="0"/>
              <a:t> und </a:t>
            </a:r>
            <a:r>
              <a:rPr lang="de-DE" b="1" dirty="0"/>
              <a:t>Führungen</a:t>
            </a:r>
          </a:p>
          <a:p>
            <a:r>
              <a:rPr lang="de-DE" dirty="0"/>
              <a:t>Besuche auf </a:t>
            </a:r>
            <a:r>
              <a:rPr lang="de-DE" b="1" dirty="0"/>
              <a:t>Messen</a:t>
            </a:r>
            <a:r>
              <a:rPr lang="de-DE" dirty="0"/>
              <a:t> und </a:t>
            </a:r>
            <a:r>
              <a:rPr lang="de-DE" b="1" dirty="0"/>
              <a:t>Kongressen</a:t>
            </a:r>
            <a:r>
              <a:rPr lang="de-DE" dirty="0"/>
              <a:t> (</a:t>
            </a:r>
            <a:r>
              <a:rPr lang="de-DE" dirty="0" err="1"/>
              <a:t>Braubeviale</a:t>
            </a:r>
            <a:r>
              <a:rPr lang="de-DE" dirty="0"/>
              <a:t>, </a:t>
            </a:r>
            <a:r>
              <a:rPr lang="de-DE" dirty="0" err="1"/>
              <a:t>Heimbrau</a:t>
            </a:r>
            <a:r>
              <a:rPr lang="de-DE" dirty="0"/>
              <a:t> Convention)</a:t>
            </a:r>
          </a:p>
        </p:txBody>
      </p:sp>
    </p:spTree>
    <p:extLst>
      <p:ext uri="{BB962C8B-B14F-4D97-AF65-F5344CB8AC3E}">
        <p14:creationId xmlns:p14="http://schemas.microsoft.com/office/powerpoint/2010/main" val="177840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377FB-769A-DBE8-CAE0-2D230722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Kontakte</a:t>
            </a:r>
            <a:r>
              <a:rPr lang="de-DE" baseline="0" dirty="0"/>
              <a:t> und Vernetzung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272AF3-7621-0C26-F883-C3F9B7DAC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Enge Kontakte zu regionalen Brauvereinen</a:t>
            </a:r>
          </a:p>
          <a:p>
            <a:pPr lvl="1"/>
            <a:r>
              <a:rPr lang="de-DE" dirty="0"/>
              <a:t>Brauverein Wendelstein</a:t>
            </a:r>
          </a:p>
          <a:p>
            <a:pPr lvl="1"/>
            <a:r>
              <a:rPr lang="de-DE" dirty="0"/>
              <a:t>Z-Bräu Nürnberg</a:t>
            </a:r>
          </a:p>
          <a:p>
            <a:pPr lvl="1"/>
            <a:r>
              <a:rPr lang="de-DE" dirty="0" err="1"/>
              <a:t>Lahma</a:t>
            </a:r>
            <a:r>
              <a:rPr lang="de-DE" dirty="0"/>
              <a:t>-Bräu Langenzenn</a:t>
            </a:r>
          </a:p>
          <a:p>
            <a:pPr lvl="1"/>
            <a:r>
              <a:rPr lang="de-DE" dirty="0"/>
              <a:t>Brauverein Altdorf</a:t>
            </a:r>
          </a:p>
          <a:p>
            <a:r>
              <a:rPr lang="de-DE" dirty="0"/>
              <a:t>Hobbybrauerstammtisch Nürnberg</a:t>
            </a:r>
          </a:p>
          <a:p>
            <a:r>
              <a:rPr lang="de-DE" dirty="0"/>
              <a:t>Mitglied im Verkehrsverein Schwabach </a:t>
            </a:r>
          </a:p>
        </p:txBody>
      </p:sp>
    </p:spTree>
    <p:extLst>
      <p:ext uri="{BB962C8B-B14F-4D97-AF65-F5344CB8AC3E}">
        <p14:creationId xmlns:p14="http://schemas.microsoft.com/office/powerpoint/2010/main" val="32245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338F2-46BD-1979-D050-D428330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</a:t>
            </a:r>
            <a:r>
              <a:rPr lang="de-DE" baseline="0" dirty="0"/>
              <a:t> Brauverein online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65E44D0-BBED-4488-52E1-C201B30DF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Website: </a:t>
            </a:r>
            <a:r>
              <a:rPr lang="de-DE" dirty="0">
                <a:hlinkClick r:id="rId3"/>
              </a:rPr>
              <a:t>www.brauverein-schwabach.de/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Instagram: </a:t>
            </a:r>
            <a:r>
              <a:rPr lang="de-DE" dirty="0">
                <a:hlinkClick r:id="rId4"/>
              </a:rPr>
              <a:t>@</a:t>
            </a:r>
            <a:r>
              <a:rPr lang="de-DE" dirty="0" err="1">
                <a:hlinkClick r:id="rId4"/>
              </a:rPr>
              <a:t>brauvereinschwabach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Facebook: </a:t>
            </a:r>
            <a:r>
              <a:rPr lang="de-DE" dirty="0">
                <a:hlinkClick r:id="rId5"/>
              </a:rPr>
              <a:t>facebook.com/</a:t>
            </a:r>
            <a:r>
              <a:rPr lang="de-DE" dirty="0" err="1">
                <a:hlinkClick r:id="rId5"/>
              </a:rPr>
              <a:t>BrauvereinSchwabach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Untappd</a:t>
            </a:r>
            <a:r>
              <a:rPr lang="de-DE" dirty="0"/>
              <a:t>: </a:t>
            </a:r>
            <a:r>
              <a:rPr lang="de-DE" dirty="0">
                <a:hlinkClick r:id="rId6"/>
              </a:rPr>
              <a:t>untappd.com/</a:t>
            </a:r>
            <a:r>
              <a:rPr lang="de-DE" dirty="0" err="1">
                <a:hlinkClick r:id="rId6"/>
              </a:rPr>
              <a:t>BrauvereinSchwabach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980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6BA50-0FA8-2897-7314-AE5E3F50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Bier</a:t>
            </a:r>
            <a:r>
              <a:rPr lang="de-DE" baseline="0" dirty="0"/>
              <a:t> und Brauen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4BB7E8-81EF-0925-1BC6-2F6DA92B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1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</Words>
  <Application>Microsoft Macintosh PowerPoint</Application>
  <PresentationFormat>Breitbild</PresentationFormat>
  <Paragraphs>263</Paragraphs>
  <Slides>29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</vt:lpstr>
      <vt:lpstr>Neue Braukunst aus Schwabach Der Brauverein Schwabach e. V.</vt:lpstr>
      <vt:lpstr>Der Brauverein</vt:lpstr>
      <vt:lpstr>Dokumentation über den Brauverein</vt:lpstr>
      <vt:lpstr>Satzung und Ziele (Auszug)</vt:lpstr>
      <vt:lpstr>Vereinsgeschichte</vt:lpstr>
      <vt:lpstr>Vereinsaktivitäten</vt:lpstr>
      <vt:lpstr>Kontakte und Vernetzung</vt:lpstr>
      <vt:lpstr>Der Brauverein online</vt:lpstr>
      <vt:lpstr>Bier und Brauen</vt:lpstr>
      <vt:lpstr>Was ist Bier?</vt:lpstr>
      <vt:lpstr>Wie wird Bier gemacht?</vt:lpstr>
      <vt:lpstr>Der Brauprozess</vt:lpstr>
      <vt:lpstr>Mälzen (Mälzerei)</vt:lpstr>
      <vt:lpstr>Maischen</vt:lpstr>
      <vt:lpstr>Maischen</vt:lpstr>
      <vt:lpstr>Maischen – Rasten</vt:lpstr>
      <vt:lpstr>Läutern</vt:lpstr>
      <vt:lpstr>Kochen</vt:lpstr>
      <vt:lpstr>Whirlpool und Kühlen</vt:lpstr>
      <vt:lpstr>Gären</vt:lpstr>
      <vt:lpstr>Reifung und Lagerung </vt:lpstr>
      <vt:lpstr>Schritte, auf die wir verzichten</vt:lpstr>
      <vt:lpstr>Rohstoffe – wenn möglich regional</vt:lpstr>
      <vt:lpstr>TV-Beitrag vom 28.02.2024</vt:lpstr>
      <vt:lpstr>Unser Bier - Standardsorten</vt:lpstr>
      <vt:lpstr>Unser Bier - Spezial-Sude</vt:lpstr>
      <vt:lpstr>Vorschau: Veranstaltungen 2024</vt:lpstr>
      <vt:lpstr>Interview mit Frankens Bierwelt</vt:lpstr>
      <vt:lpstr>  Und jetzt: Zum Wohl!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Keller</dc:creator>
  <cp:lastModifiedBy>Christian Keller</cp:lastModifiedBy>
  <cp:revision>43</cp:revision>
  <dcterms:created xsi:type="dcterms:W3CDTF">2024-03-02T09:54:12Z</dcterms:created>
  <dcterms:modified xsi:type="dcterms:W3CDTF">2024-03-04T23:01:32Z</dcterms:modified>
</cp:coreProperties>
</file>